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73" r:id="rId5"/>
    <p:sldId id="272" r:id="rId6"/>
    <p:sldId id="271" r:id="rId7"/>
    <p:sldId id="274" r:id="rId8"/>
    <p:sldId id="275" r:id="rId9"/>
    <p:sldId id="270" r:id="rId10"/>
    <p:sldId id="276" r:id="rId11"/>
    <p:sldId id="269" r:id="rId12"/>
    <p:sldId id="268" r:id="rId13"/>
    <p:sldId id="277" r:id="rId14"/>
    <p:sldId id="278" r:id="rId15"/>
    <p:sldId id="265" r:id="rId16"/>
    <p:sldId id="264" r:id="rId17"/>
    <p:sldId id="281" r:id="rId18"/>
    <p:sldId id="27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20" d="100"/>
          <a:sy n="120" d="100"/>
        </p:scale>
        <p:origin x="84" y="-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mcordes\Downloads\Ridgedale%20(50)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cordes\Downloads\Ridgedale%20(50)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3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114404041203393"/>
          <c:y val="0.32368751068053059"/>
          <c:w val="0.70695036864110583"/>
          <c:h val="0.51883042165639148"/>
        </c:manualLayout>
      </c:layout>
      <c:pie3DChart>
        <c:varyColors val="1"/>
        <c:ser>
          <c:idx val="0"/>
          <c:order val="0"/>
          <c:tx>
            <c:strRef>
              <c:f>Graph!$B$127:$B$132</c:f>
              <c:strCache>
                <c:ptCount val="6"/>
                <c:pt idx="0">
                  <c:v>Real Estate Taxes</c:v>
                </c:pt>
                <c:pt idx="1">
                  <c:v>PUPP Taxes </c:v>
                </c:pt>
                <c:pt idx="2">
                  <c:v>Income Tax</c:v>
                </c:pt>
                <c:pt idx="3">
                  <c:v>Other Local</c:v>
                </c:pt>
                <c:pt idx="4">
                  <c:v>State Foundation</c:v>
                </c:pt>
                <c:pt idx="5">
                  <c:v>Other State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explosion val="8"/>
          <c:dPt>
            <c:idx val="0"/>
            <c:bubble3D val="0"/>
            <c:explosion val="1"/>
            <c:spPr>
              <a:solidFill>
                <a:srgbClr val="7030A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6F3B-4E6A-997A-9F4FBC9EB1A5}"/>
              </c:ext>
            </c:extLst>
          </c:dPt>
          <c:dPt>
            <c:idx val="1"/>
            <c:bubble3D val="0"/>
            <c:explosion val="1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6F3B-4E6A-997A-9F4FBC9EB1A5}"/>
              </c:ext>
            </c:extLst>
          </c:dPt>
          <c:dPt>
            <c:idx val="2"/>
            <c:bubble3D val="0"/>
            <c:explosion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6F3B-4E6A-997A-9F4FBC9EB1A5}"/>
              </c:ext>
            </c:extLst>
          </c:dPt>
          <c:dPt>
            <c:idx val="3"/>
            <c:bubble3D val="0"/>
            <c:explosion val="0"/>
            <c:spPr>
              <a:solidFill>
                <a:srgbClr val="58D304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6F3B-4E6A-997A-9F4FBC9EB1A5}"/>
              </c:ext>
            </c:extLst>
          </c:dPt>
          <c:dPt>
            <c:idx val="4"/>
            <c:bubble3D val="0"/>
            <c:explosion val="0"/>
            <c:spPr>
              <a:solidFill>
                <a:srgbClr val="FF66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6F3B-4E6A-997A-9F4FBC9EB1A5}"/>
              </c:ext>
            </c:extLst>
          </c:dPt>
          <c:dPt>
            <c:idx val="5"/>
            <c:bubble3D val="0"/>
            <c:spPr>
              <a:solidFill>
                <a:srgbClr val="00B0F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6F3B-4E6A-997A-9F4FBC9EB1A5}"/>
              </c:ext>
            </c:extLst>
          </c:dPt>
          <c:dLbls>
            <c:dLbl>
              <c:idx val="0"/>
              <c:layout>
                <c:manualLayout>
                  <c:x val="3.3692252984505996E-2"/>
                  <c:y val="3.608323967491761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F3B-4E6A-997A-9F4FBC9EB1A5}"/>
                </c:ext>
              </c:extLst>
            </c:dLbl>
            <c:dLbl>
              <c:idx val="1"/>
              <c:layout>
                <c:manualLayout>
                  <c:x val="2.8259592550931141E-2"/>
                  <c:y val="2.579834837718459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PUPP Taxes
11.05%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F3B-4E6A-997A-9F4FBC9EB1A5}"/>
                </c:ext>
              </c:extLst>
            </c:dLbl>
            <c:dLbl>
              <c:idx val="2"/>
              <c:layout>
                <c:manualLayout>
                  <c:x val="2.107862145372532E-2"/>
                  <c:y val="5.109933879300145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F3B-4E6A-997A-9F4FBC9EB1A5}"/>
                </c:ext>
              </c:extLst>
            </c:dLbl>
            <c:dLbl>
              <c:idx val="3"/>
              <c:layout>
                <c:manualLayout>
                  <c:x val="-2.2125489445784085E-2"/>
                  <c:y val="4.650375297411697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F3B-4E6A-997A-9F4FBC9EB1A5}"/>
                </c:ext>
              </c:extLst>
            </c:dLbl>
            <c:dLbl>
              <c:idx val="4"/>
              <c:layout>
                <c:manualLayout>
                  <c:x val="-5.2018897637795533E-2"/>
                  <c:y val="-1.356322505900922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F3B-4E6A-997A-9F4FBC9EB1A5}"/>
                </c:ext>
              </c:extLst>
            </c:dLbl>
            <c:dLbl>
              <c:idx val="5"/>
              <c:layout>
                <c:manualLayout>
                  <c:x val="-6.0397591632704202E-2"/>
                  <c:y val="-1.3278473746708205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F3B-4E6A-997A-9F4FBC9EB1A5}"/>
                </c:ext>
              </c:extLst>
            </c:dLbl>
            <c:numFmt formatCode="0.0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Graph!$B$127:$B$132</c:f>
              <c:strCache>
                <c:ptCount val="6"/>
                <c:pt idx="0">
                  <c:v>Real Estate Taxes</c:v>
                </c:pt>
                <c:pt idx="1">
                  <c:v>PUPP Taxes </c:v>
                </c:pt>
                <c:pt idx="2">
                  <c:v>Income Tax</c:v>
                </c:pt>
                <c:pt idx="3">
                  <c:v>Other Local</c:v>
                </c:pt>
                <c:pt idx="4">
                  <c:v>State Foundation</c:v>
                </c:pt>
                <c:pt idx="5">
                  <c:v>Other State</c:v>
                </c:pt>
              </c:strCache>
            </c:strRef>
          </c:cat>
          <c:val>
            <c:numRef>
              <c:f>Graph!$H$127:$H$132</c:f>
              <c:numCache>
                <c:formatCode>_("$"* #,##0_);_("$"* \(#,##0\);_("$"* "-"_);_(@_)</c:formatCode>
                <c:ptCount val="6"/>
                <c:pt idx="0">
                  <c:v>3403937</c:v>
                </c:pt>
                <c:pt idx="1">
                  <c:v>1226234</c:v>
                </c:pt>
                <c:pt idx="2">
                  <c:v>1187992.7</c:v>
                </c:pt>
                <c:pt idx="3" formatCode="_(* #,##0_);_(* \(#,##0\);_(* &quot;-&quot;_);_(@_)">
                  <c:v>1222159</c:v>
                </c:pt>
                <c:pt idx="4" formatCode="_(* #,##0_);_(* \(#,##0\);_(* &quot;-&quot;_);_(@_)">
                  <c:v>4312574.13</c:v>
                </c:pt>
                <c:pt idx="5" formatCode="_(* #,##0_);_(* \(#,##0\);_(* &quot;-&quot;_);_(@_)">
                  <c:v>455602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F3B-4E6A-997A-9F4FBC9EB1A5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Verdana"/>
          <a:ea typeface="Verdana"/>
          <a:cs typeface="Verdana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Revenue vs Expenditure </a:t>
            </a:r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8.7173149043367135E-2"/>
          <c:y val="1.8445900403276479E-2"/>
          <c:w val="0.89423866643471517"/>
          <c:h val="0.81792319277681946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Graph!$B$387</c:f>
              <c:strCache>
                <c:ptCount val="1"/>
                <c:pt idx="0">
                  <c:v> + Revenues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invertIfNegative val="0"/>
          <c:dLbls>
            <c:spPr>
              <a:ln>
                <a:solidFill>
                  <a:schemeClr val="accent3">
                    <a:lumMod val="75000"/>
                  </a:schemeClr>
                </a:solidFill>
              </a:ln>
            </c:sp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Graph!$F$384:$J$384</c:f>
              <c:strCache>
                <c:ptCount val="5"/>
                <c:pt idx="0">
                  <c:v>Est. 2025</c:v>
                </c:pt>
                <c:pt idx="1">
                  <c:v>Est. 2026</c:v>
                </c:pt>
                <c:pt idx="2">
                  <c:v>Est. 2027</c:v>
                </c:pt>
                <c:pt idx="3">
                  <c:v>Est. 2028</c:v>
                </c:pt>
                <c:pt idx="4">
                  <c:v>Est. 2029</c:v>
                </c:pt>
              </c:strCache>
            </c:strRef>
          </c:cat>
          <c:val>
            <c:numRef>
              <c:f>Graph!$F$387:$J$387</c:f>
              <c:numCache>
                <c:formatCode>"$"#,##0_);\("$"#,##0\)</c:formatCode>
                <c:ptCount val="5"/>
                <c:pt idx="0">
                  <c:v>11829750.83</c:v>
                </c:pt>
                <c:pt idx="1">
                  <c:v>11572071.869999999</c:v>
                </c:pt>
                <c:pt idx="2">
                  <c:v>11436926.869999999</c:v>
                </c:pt>
                <c:pt idx="3">
                  <c:v>11235554.469999999</c:v>
                </c:pt>
                <c:pt idx="4">
                  <c:v>11359311.738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85-4BCF-820F-EA21508B6086}"/>
            </c:ext>
          </c:extLst>
        </c:ser>
        <c:ser>
          <c:idx val="3"/>
          <c:order val="1"/>
          <c:tx>
            <c:strRef>
              <c:f>Graph!$B$388</c:f>
              <c:strCache>
                <c:ptCount val="1"/>
                <c:pt idx="0">
                  <c:v> + Proposed Renewal Levies</c:v>
                </c:pt>
              </c:strCache>
            </c:strRef>
          </c:tx>
          <c:spPr>
            <a:solidFill>
              <a:srgbClr val="00B0F0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invertIfNegative val="0"/>
          <c:cat>
            <c:strRef>
              <c:f>Graph!$F$384:$J$384</c:f>
              <c:strCache>
                <c:ptCount val="5"/>
                <c:pt idx="0">
                  <c:v>Est. 2025</c:v>
                </c:pt>
                <c:pt idx="1">
                  <c:v>Est. 2026</c:v>
                </c:pt>
                <c:pt idx="2">
                  <c:v>Est. 2027</c:v>
                </c:pt>
                <c:pt idx="3">
                  <c:v>Est. 2028</c:v>
                </c:pt>
                <c:pt idx="4">
                  <c:v>Est. 2029</c:v>
                </c:pt>
              </c:strCache>
            </c:strRef>
          </c:cat>
          <c:val>
            <c:numRef>
              <c:f>Graph!$F$388:$J$388</c:f>
              <c:numCache>
                <c:formatCode>_(* #,##0_);_(* \(#,##0\);_(* "-"_);_(@_)</c:formatCode>
                <c:ptCount val="5"/>
                <c:pt idx="0">
                  <c:v>0</c:v>
                </c:pt>
                <c:pt idx="1">
                  <c:v>0</c:v>
                </c:pt>
                <c:pt idx="2">
                  <c:v>339270</c:v>
                </c:pt>
                <c:pt idx="3">
                  <c:v>575034</c:v>
                </c:pt>
                <c:pt idx="4">
                  <c:v>575034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85-4BCF-820F-EA21508B6086}"/>
            </c:ext>
          </c:extLst>
        </c:ser>
        <c:ser>
          <c:idx val="4"/>
          <c:order val="2"/>
          <c:tx>
            <c:strRef>
              <c:f>Graph!$B$389</c:f>
              <c:strCache>
                <c:ptCount val="1"/>
                <c:pt idx="0">
                  <c:v> + Proposed New Levies</c:v>
                </c:pt>
              </c:strCache>
            </c:strRef>
          </c:tx>
          <c:invertIfNegative val="0"/>
          <c:cat>
            <c:strRef>
              <c:f>Graph!$F$384:$J$384</c:f>
              <c:strCache>
                <c:ptCount val="5"/>
                <c:pt idx="0">
                  <c:v>Est. 2025</c:v>
                </c:pt>
                <c:pt idx="1">
                  <c:v>Est. 2026</c:v>
                </c:pt>
                <c:pt idx="2">
                  <c:v>Est. 2027</c:v>
                </c:pt>
                <c:pt idx="3">
                  <c:v>Est. 2028</c:v>
                </c:pt>
                <c:pt idx="4">
                  <c:v>Est. 2029</c:v>
                </c:pt>
              </c:strCache>
            </c:strRef>
          </c:cat>
          <c:val>
            <c:numRef>
              <c:f>Graph!$F$389:$J$389</c:f>
              <c:numCache>
                <c:formatCode>_(* #,##0_);_(* \(#,##0\);_(* "-"_);_(@_)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85-4BCF-820F-EA21508B60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2904832"/>
        <c:axId val="112910720"/>
      </c:barChart>
      <c:lineChart>
        <c:grouping val="standard"/>
        <c:varyColors val="0"/>
        <c:ser>
          <c:idx val="5"/>
          <c:order val="3"/>
          <c:tx>
            <c:strRef>
              <c:f>Graph!$B$390</c:f>
              <c:strCache>
                <c:ptCount val="1"/>
                <c:pt idx="0">
                  <c:v> - Expenditures</c:v>
                </c:pt>
              </c:strCache>
            </c:strRef>
          </c:tx>
          <c:marker>
            <c:symbol val="square"/>
            <c:size val="10"/>
          </c:marker>
          <c:dLbls>
            <c:spPr>
              <a:ln>
                <a:solidFill>
                  <a:srgbClr val="E46D0A"/>
                </a:solidFill>
              </a:ln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Graph!$F$384:$J$384</c:f>
              <c:strCache>
                <c:ptCount val="5"/>
                <c:pt idx="0">
                  <c:v>Est. 2025</c:v>
                </c:pt>
                <c:pt idx="1">
                  <c:v>Est. 2026</c:v>
                </c:pt>
                <c:pt idx="2">
                  <c:v>Est. 2027</c:v>
                </c:pt>
                <c:pt idx="3">
                  <c:v>Est. 2028</c:v>
                </c:pt>
                <c:pt idx="4">
                  <c:v>Est. 2029</c:v>
                </c:pt>
              </c:strCache>
            </c:strRef>
          </c:cat>
          <c:val>
            <c:numRef>
              <c:f>Graph!$F$390:$J$390</c:f>
              <c:numCache>
                <c:formatCode>_(* #,##0_);_(* \(#,##0\);_(* "-"_);_(@_)</c:formatCode>
                <c:ptCount val="5"/>
                <c:pt idx="0">
                  <c:v>13283727.449999999</c:v>
                </c:pt>
                <c:pt idx="1">
                  <c:v>10792129.137599999</c:v>
                </c:pt>
                <c:pt idx="2">
                  <c:v>10904965.924352</c:v>
                </c:pt>
                <c:pt idx="3">
                  <c:v>11459812.73963904</c:v>
                </c:pt>
                <c:pt idx="4">
                  <c:v>11791885.01723182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A185-4BCF-820F-EA21508B60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913792"/>
        <c:axId val="112912256"/>
      </c:lineChart>
      <c:catAx>
        <c:axId val="112904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2910720"/>
        <c:crosses val="autoZero"/>
        <c:auto val="1"/>
        <c:lblAlgn val="ctr"/>
        <c:lblOffset val="100"/>
        <c:noMultiLvlLbl val="0"/>
      </c:catAx>
      <c:valAx>
        <c:axId val="112910720"/>
        <c:scaling>
          <c:orientation val="minMax"/>
          <c:min val="0"/>
        </c:scaling>
        <c:delete val="0"/>
        <c:axPos val="l"/>
        <c:majorGridlines/>
        <c:numFmt formatCode="&quot;$&quot;#,##0_);\(&quot;$&quot;#,##0\)" sourceLinked="1"/>
        <c:majorTickMark val="out"/>
        <c:minorTickMark val="none"/>
        <c:tickLblPos val="nextTo"/>
        <c:crossAx val="112904832"/>
        <c:crosses val="autoZero"/>
        <c:crossBetween val="between"/>
      </c:valAx>
      <c:valAx>
        <c:axId val="112912256"/>
        <c:scaling>
          <c:orientation val="minMax"/>
        </c:scaling>
        <c:delete val="1"/>
        <c:axPos val="r"/>
        <c:numFmt formatCode="_(* #,##0_);_(* \(#,##0\);_(* &quot;-&quot;_);_(@_)" sourceLinked="1"/>
        <c:majorTickMark val="out"/>
        <c:minorTickMark val="none"/>
        <c:tickLblPos val="nextTo"/>
        <c:crossAx val="112913792"/>
        <c:crosses val="max"/>
        <c:crossBetween val="between"/>
      </c:valAx>
      <c:catAx>
        <c:axId val="1129137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2912256"/>
        <c:crosses val="autoZero"/>
        <c:auto val="1"/>
        <c:lblAlgn val="ctr"/>
        <c:lblOffset val="100"/>
        <c:noMultiLvlLbl val="0"/>
      </c:catAx>
      <c:spPr>
        <a:noFill/>
      </c:spPr>
    </c:plotArea>
    <c:legend>
      <c:legendPos val="b"/>
      <c:legendEntry>
        <c:idx val="2"/>
        <c:delete val="1"/>
      </c:legendEntry>
      <c:overlay val="0"/>
    </c:legend>
    <c:plotVisOnly val="1"/>
    <c:dispBlanksAs val="gap"/>
    <c:showDLblsOverMax val="0"/>
  </c:chart>
  <c:spPr>
    <a:noFill/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33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461205742139375"/>
          <c:y val="0.24642909071861613"/>
          <c:w val="0.56927915260592421"/>
          <c:h val="0.66590436393291319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0D3F-4083-ACDF-A71D93C18850}"/>
              </c:ext>
            </c:extLst>
          </c:dPt>
          <c:dPt>
            <c:idx val="1"/>
            <c:bubble3D val="0"/>
            <c:spPr>
              <a:solidFill>
                <a:srgbClr val="7030A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0D3F-4083-ACDF-A71D93C18850}"/>
              </c:ext>
            </c:extLst>
          </c:dPt>
          <c:dPt>
            <c:idx val="2"/>
            <c:bubble3D val="0"/>
            <c:spPr>
              <a:solidFill>
                <a:srgbClr val="FF99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0D3F-4083-ACDF-A71D93C18850}"/>
              </c:ext>
            </c:extLst>
          </c:dPt>
          <c:dPt>
            <c:idx val="3"/>
            <c:bubble3D val="0"/>
            <c:spPr>
              <a:solidFill>
                <a:srgbClr val="00CC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0D3F-4083-ACDF-A71D93C18850}"/>
              </c:ext>
            </c:extLst>
          </c:dPt>
          <c:dPt>
            <c:idx val="4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0D3F-4083-ACDF-A71D93C18850}"/>
              </c:ext>
            </c:extLst>
          </c:dPt>
          <c:dPt>
            <c:idx val="5"/>
            <c:bubble3D val="0"/>
            <c:spPr>
              <a:solidFill>
                <a:schemeClr val="accent3">
                  <a:lumMod val="50000"/>
                </a:schemeClr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0D3F-4083-ACDF-A71D93C18850}"/>
              </c:ext>
            </c:extLst>
          </c:dPt>
          <c:dLbls>
            <c:dLbl>
              <c:idx val="0"/>
              <c:layout>
                <c:manualLayout>
                  <c:x val="6.8436043708822114E-2"/>
                  <c:y val="-7.7821257657270382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D3F-4083-ACDF-A71D93C18850}"/>
                </c:ext>
              </c:extLst>
            </c:dLbl>
            <c:dLbl>
              <c:idx val="1"/>
              <c:layout>
                <c:manualLayout>
                  <c:x val="1.8394509919454623E-2"/>
                  <c:y val="3.594708148936799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D3F-4083-ACDF-A71D93C18850}"/>
                </c:ext>
              </c:extLst>
            </c:dLbl>
            <c:dLbl>
              <c:idx val="2"/>
              <c:layout>
                <c:manualLayout>
                  <c:x val="-2.8103004981520168E-2"/>
                  <c:y val="0.1495941409633146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D3F-4083-ACDF-A71D93C18850}"/>
                </c:ext>
              </c:extLst>
            </c:dLbl>
            <c:dLbl>
              <c:idx val="3"/>
              <c:layout>
                <c:manualLayout>
                  <c:x val="-0.1072463709893406"/>
                  <c:y val="6.064065941707660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D3F-4083-ACDF-A71D93C18850}"/>
                </c:ext>
              </c:extLst>
            </c:dLbl>
            <c:dLbl>
              <c:idx val="4"/>
              <c:layout>
                <c:manualLayout>
                  <c:x val="-8.6602790722588252E-2"/>
                  <c:y val="-2.657568404045585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D3F-4083-ACDF-A71D93C18850}"/>
                </c:ext>
              </c:extLst>
            </c:dLbl>
            <c:dLbl>
              <c:idx val="5"/>
              <c:layout>
                <c:manualLayout>
                  <c:x val="-4.2083132465584656E-2"/>
                  <c:y val="-5.540666732292887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D3F-4083-ACDF-A71D93C18850}"/>
                </c:ext>
              </c:extLst>
            </c:dLbl>
            <c:dLbl>
              <c:idx val="6"/>
              <c:layout>
                <c:manualLayout>
                  <c:x val="8.1757057153570095E-2"/>
                  <c:y val="-7.672826500228939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0D3F-4083-ACDF-A71D93C18850}"/>
                </c:ext>
              </c:extLst>
            </c:dLbl>
            <c:numFmt formatCode="0.0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Graph!$B$201:$B$206</c:f>
              <c:strCache>
                <c:ptCount val="6"/>
                <c:pt idx="0">
                  <c:v>Wages</c:v>
                </c:pt>
                <c:pt idx="1">
                  <c:v>Benefits</c:v>
                </c:pt>
                <c:pt idx="2">
                  <c:v>Services</c:v>
                </c:pt>
                <c:pt idx="3">
                  <c:v>Materials</c:v>
                </c:pt>
                <c:pt idx="4">
                  <c:v>Capital</c:v>
                </c:pt>
                <c:pt idx="5">
                  <c:v>Other</c:v>
                </c:pt>
              </c:strCache>
            </c:strRef>
          </c:cat>
          <c:val>
            <c:numRef>
              <c:f>Graph!$G$201:$G$206</c:f>
              <c:numCache>
                <c:formatCode>"$"#,##0</c:formatCode>
                <c:ptCount val="6"/>
                <c:pt idx="0">
                  <c:v>4942866.9000000004</c:v>
                </c:pt>
                <c:pt idx="1">
                  <c:v>2373911</c:v>
                </c:pt>
                <c:pt idx="2">
                  <c:v>1577498.37</c:v>
                </c:pt>
                <c:pt idx="3">
                  <c:v>458679.18</c:v>
                </c:pt>
                <c:pt idx="4">
                  <c:v>41274</c:v>
                </c:pt>
                <c:pt idx="5">
                  <c:v>189498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0D3F-4083-ACDF-A71D93C1885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Verdana"/>
          <a:ea typeface="Verdana"/>
          <a:cs typeface="Verdana"/>
        </a:defRPr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29506008316665"/>
          <c:y val="0.12219755806974643"/>
          <c:w val="0.7989330784769435"/>
          <c:h val="0.705597783601789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Graph!$B$309</c:f>
              <c:strCache>
                <c:ptCount val="1"/>
                <c:pt idx="0">
                  <c:v>Revenue W/Renewals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rgbClr val="00B050"/>
              </a:solidFill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Graph!$C$308:$J$308</c:f>
              <c:strCache>
                <c:ptCount val="8"/>
                <c:pt idx="0">
                  <c:v>Act. 2022</c:v>
                </c:pt>
                <c:pt idx="1">
                  <c:v>Act. 2023</c:v>
                </c:pt>
                <c:pt idx="2">
                  <c:v>Act. 2024</c:v>
                </c:pt>
                <c:pt idx="3">
                  <c:v>Est. 2025</c:v>
                </c:pt>
                <c:pt idx="4">
                  <c:v>Est. 2026</c:v>
                </c:pt>
                <c:pt idx="5">
                  <c:v>Est. 2027</c:v>
                </c:pt>
                <c:pt idx="6">
                  <c:v>Est. 2028</c:v>
                </c:pt>
                <c:pt idx="7">
                  <c:v>Est. 2029</c:v>
                </c:pt>
              </c:strCache>
            </c:strRef>
          </c:cat>
          <c:val>
            <c:numRef>
              <c:f>Graph!$C$309:$J$309</c:f>
              <c:numCache>
                <c:formatCode>"$"#,##0</c:formatCode>
                <c:ptCount val="8"/>
                <c:pt idx="0">
                  <c:v>8626682</c:v>
                </c:pt>
                <c:pt idx="1">
                  <c:v>9784927</c:v>
                </c:pt>
                <c:pt idx="2">
                  <c:v>10536305</c:v>
                </c:pt>
                <c:pt idx="3">
                  <c:v>11829750.83</c:v>
                </c:pt>
                <c:pt idx="4">
                  <c:v>11572071.869999999</c:v>
                </c:pt>
                <c:pt idx="5">
                  <c:v>11776196.869999999</c:v>
                </c:pt>
                <c:pt idx="6">
                  <c:v>11810588.469999999</c:v>
                </c:pt>
                <c:pt idx="7">
                  <c:v>11934345.738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92-4B85-A25C-016D2E609234}"/>
            </c:ext>
          </c:extLst>
        </c:ser>
        <c:ser>
          <c:idx val="1"/>
          <c:order val="1"/>
          <c:tx>
            <c:strRef>
              <c:f>Graph!$B$310</c:f>
              <c:strCache>
                <c:ptCount val="1"/>
                <c:pt idx="0">
                  <c:v>Expenditures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FF0000"/>
              </a:solidFill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Graph!$C$308:$J$308</c:f>
              <c:strCache>
                <c:ptCount val="8"/>
                <c:pt idx="0">
                  <c:v>Act. 2022</c:v>
                </c:pt>
                <c:pt idx="1">
                  <c:v>Act. 2023</c:v>
                </c:pt>
                <c:pt idx="2">
                  <c:v>Act. 2024</c:v>
                </c:pt>
                <c:pt idx="3">
                  <c:v>Est. 2025</c:v>
                </c:pt>
                <c:pt idx="4">
                  <c:v>Est. 2026</c:v>
                </c:pt>
                <c:pt idx="5">
                  <c:v>Est. 2027</c:v>
                </c:pt>
                <c:pt idx="6">
                  <c:v>Est. 2028</c:v>
                </c:pt>
                <c:pt idx="7">
                  <c:v>Est. 2029</c:v>
                </c:pt>
              </c:strCache>
            </c:strRef>
          </c:cat>
          <c:val>
            <c:numRef>
              <c:f>Graph!$C$310:$J$310</c:f>
              <c:numCache>
                <c:formatCode>"$"#,##0</c:formatCode>
                <c:ptCount val="8"/>
                <c:pt idx="0">
                  <c:v>7594657</c:v>
                </c:pt>
                <c:pt idx="1">
                  <c:v>8356667</c:v>
                </c:pt>
                <c:pt idx="2">
                  <c:v>8999168</c:v>
                </c:pt>
                <c:pt idx="3">
                  <c:v>9583727.4499999993</c:v>
                </c:pt>
                <c:pt idx="4">
                  <c:v>10792129.137599999</c:v>
                </c:pt>
                <c:pt idx="5">
                  <c:v>10904965.924352</c:v>
                </c:pt>
                <c:pt idx="6">
                  <c:v>11459812.73963904</c:v>
                </c:pt>
                <c:pt idx="7">
                  <c:v>11791885.01723182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92-4B85-A25C-016D2E609234}"/>
            </c:ext>
          </c:extLst>
        </c:ser>
        <c:ser>
          <c:idx val="2"/>
          <c:order val="2"/>
          <c:tx>
            <c:strRef>
              <c:f>Graph!$B$312</c:f>
              <c:strCache>
                <c:ptCount val="1"/>
                <c:pt idx="0">
                  <c:v>Ending Cash Balances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rgbClr val="0070C0"/>
              </a:solidFill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Graph!$C$308:$J$308</c:f>
              <c:strCache>
                <c:ptCount val="8"/>
                <c:pt idx="0">
                  <c:v>Act. 2022</c:v>
                </c:pt>
                <c:pt idx="1">
                  <c:v>Act. 2023</c:v>
                </c:pt>
                <c:pt idx="2">
                  <c:v>Act. 2024</c:v>
                </c:pt>
                <c:pt idx="3">
                  <c:v>Est. 2025</c:v>
                </c:pt>
                <c:pt idx="4">
                  <c:v>Est. 2026</c:v>
                </c:pt>
                <c:pt idx="5">
                  <c:v>Est. 2027</c:v>
                </c:pt>
                <c:pt idx="6">
                  <c:v>Est. 2028</c:v>
                </c:pt>
                <c:pt idx="7">
                  <c:v>Est. 2029</c:v>
                </c:pt>
              </c:strCache>
            </c:strRef>
          </c:cat>
          <c:val>
            <c:numRef>
              <c:f>Graph!$C$312:$J$312</c:f>
              <c:numCache>
                <c:formatCode>"$"#,##0</c:formatCode>
                <c:ptCount val="8"/>
                <c:pt idx="0">
                  <c:v>2256655</c:v>
                </c:pt>
                <c:pt idx="1">
                  <c:v>3752801</c:v>
                </c:pt>
                <c:pt idx="2">
                  <c:v>5333101</c:v>
                </c:pt>
                <c:pt idx="3">
                  <c:v>3863113.3800000008</c:v>
                </c:pt>
                <c:pt idx="4">
                  <c:v>4643056.1124000009</c:v>
                </c:pt>
                <c:pt idx="5">
                  <c:v>5514287.0580480006</c:v>
                </c:pt>
                <c:pt idx="6">
                  <c:v>5865062.7884089593</c:v>
                </c:pt>
                <c:pt idx="7">
                  <c:v>6007523.509177139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92-4B85-A25C-016D2E6092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2745088"/>
        <c:axId val="112750976"/>
      </c:barChart>
      <c:lineChart>
        <c:grouping val="standard"/>
        <c:varyColors val="0"/>
        <c:ser>
          <c:idx val="3"/>
          <c:order val="3"/>
          <c:tx>
            <c:strRef>
              <c:f>Graph!$B$311</c:f>
              <c:strCache>
                <c:ptCount val="1"/>
                <c:pt idx="0">
                  <c:v>90 Day Cash Ratio</c:v>
                </c:pt>
              </c:strCache>
            </c:strRef>
          </c:tx>
          <c:spPr>
            <a:ln w="34925" cap="rnd">
              <a:solidFill>
                <a:schemeClr val="accent4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Graph!$C$308:$J$308</c:f>
              <c:strCache>
                <c:ptCount val="8"/>
                <c:pt idx="0">
                  <c:v>Act. 2022</c:v>
                </c:pt>
                <c:pt idx="1">
                  <c:v>Act. 2023</c:v>
                </c:pt>
                <c:pt idx="2">
                  <c:v>Act. 2024</c:v>
                </c:pt>
                <c:pt idx="3">
                  <c:v>Est. 2025</c:v>
                </c:pt>
                <c:pt idx="4">
                  <c:v>Est. 2026</c:v>
                </c:pt>
                <c:pt idx="5">
                  <c:v>Est. 2027</c:v>
                </c:pt>
                <c:pt idx="6">
                  <c:v>Est. 2028</c:v>
                </c:pt>
                <c:pt idx="7">
                  <c:v>Est. 2029</c:v>
                </c:pt>
              </c:strCache>
            </c:strRef>
          </c:cat>
          <c:val>
            <c:numRef>
              <c:f>Graph!$C$311:$J$311</c:f>
              <c:numCache>
                <c:formatCode>"$"#,##0</c:formatCode>
                <c:ptCount val="8"/>
                <c:pt idx="0">
                  <c:v>1872655.1506849315</c:v>
                </c:pt>
                <c:pt idx="1">
                  <c:v>2060548.0273972603</c:v>
                </c:pt>
                <c:pt idx="2">
                  <c:v>2218972.9315068494</c:v>
                </c:pt>
                <c:pt idx="3">
                  <c:v>2363110.8780821916</c:v>
                </c:pt>
                <c:pt idx="4">
                  <c:v>2661072.9380383561</c:v>
                </c:pt>
                <c:pt idx="5">
                  <c:v>2688895.7073744657</c:v>
                </c:pt>
                <c:pt idx="6">
                  <c:v>2825707.2508699005</c:v>
                </c:pt>
                <c:pt idx="7">
                  <c:v>2907588.0864407225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192-4B85-A25C-016D2E6092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745088"/>
        <c:axId val="112750976"/>
      </c:lineChart>
      <c:catAx>
        <c:axId val="112745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750976"/>
        <c:crosses val="autoZero"/>
        <c:auto val="1"/>
        <c:lblAlgn val="ctr"/>
        <c:lblOffset val="20"/>
        <c:tickLblSkip val="1"/>
        <c:tickMarkSkip val="1"/>
        <c:noMultiLvlLbl val="0"/>
      </c:catAx>
      <c:valAx>
        <c:axId val="112750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745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Graph!$B$65</c:f>
          <c:strCache>
            <c:ptCount val="1"/>
            <c:pt idx="0">
              <c:v>Ending Cash Balance in True Cash Days</c:v>
            </c:pt>
          </c:strCache>
        </c:strRef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Graph!$B$67</c:f>
              <c:strCache>
                <c:ptCount val="1"/>
                <c:pt idx="0">
                  <c:v>True Cash Days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6.24512099921935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5A7-416D-90F2-E375DE48E10A}"/>
                </c:ext>
              </c:extLst>
            </c:dLbl>
            <c:dLbl>
              <c:idx val="1"/>
              <c:layout>
                <c:manualLayout>
                  <c:x val="-1.8801408714053224E-3"/>
                  <c:y val="6.24512099921934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5A7-416D-90F2-E375DE48E10A}"/>
                </c:ext>
              </c:extLst>
            </c:dLbl>
            <c:dLbl>
              <c:idx val="2"/>
              <c:layout>
                <c:manualLayout>
                  <c:x val="-3.7602817428106449E-3"/>
                  <c:y val="7.8064012490242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5A7-416D-90F2-E375DE48E10A}"/>
                </c:ext>
              </c:extLst>
            </c:dLbl>
            <c:dLbl>
              <c:idx val="3"/>
              <c:layout>
                <c:manualLayout>
                  <c:x val="-6.8937702243976154E-17"/>
                  <c:y val="6.86963309914128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5A7-416D-90F2-E375DE48E10A}"/>
                </c:ext>
              </c:extLst>
            </c:dLbl>
            <c:dLbl>
              <c:idx val="4"/>
              <c:layout>
                <c:manualLayout>
                  <c:x val="0"/>
                  <c:y val="6.24512099921935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5A7-416D-90F2-E375DE48E10A}"/>
                </c:ext>
              </c:extLst>
            </c:dLbl>
            <c:dLbl>
              <c:idx val="5"/>
              <c:layout>
                <c:manualLayout>
                  <c:x val="-1.8801408714053224E-3"/>
                  <c:y val="6.24512099921935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5A7-416D-90F2-E375DE48E10A}"/>
                </c:ext>
              </c:extLst>
            </c:dLbl>
            <c:dLbl>
              <c:idx val="6"/>
              <c:layout>
                <c:manualLayout>
                  <c:x val="-1.8801408714053224E-3"/>
                  <c:y val="5.62060889929742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5A7-416D-90F2-E375DE48E10A}"/>
                </c:ext>
              </c:extLst>
            </c:dLbl>
            <c:dLbl>
              <c:idx val="7"/>
              <c:layout>
                <c:manualLayout>
                  <c:x val="-1.3787540448795231E-16"/>
                  <c:y val="6.24512099921935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5A7-416D-90F2-E375DE48E10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 i="0" baseline="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Graph!$C$66:$J$66</c:f>
              <c:strCache>
                <c:ptCount val="8"/>
                <c:pt idx="0">
                  <c:v>Act. 2022</c:v>
                </c:pt>
                <c:pt idx="1">
                  <c:v>Act. 2023</c:v>
                </c:pt>
                <c:pt idx="2">
                  <c:v>Act. 2024</c:v>
                </c:pt>
                <c:pt idx="3">
                  <c:v>Est. 2025</c:v>
                </c:pt>
                <c:pt idx="4">
                  <c:v>Est. 2026</c:v>
                </c:pt>
                <c:pt idx="5">
                  <c:v>Est. 2027</c:v>
                </c:pt>
                <c:pt idx="6">
                  <c:v>Est. 2028</c:v>
                </c:pt>
                <c:pt idx="7">
                  <c:v>Est. 2029</c:v>
                </c:pt>
              </c:strCache>
            </c:strRef>
          </c:cat>
          <c:val>
            <c:numRef>
              <c:f>Graph!$C$67:$J$67</c:f>
              <c:numCache>
                <c:formatCode>#,##0_);\(#,##0\)</c:formatCode>
                <c:ptCount val="8"/>
                <c:pt idx="0">
                  <c:v>108.4550724278924</c:v>
                </c:pt>
                <c:pt idx="1">
                  <c:v>163.9137188307252</c:v>
                </c:pt>
                <c:pt idx="2">
                  <c:v>216.30687025733934</c:v>
                </c:pt>
                <c:pt idx="3">
                  <c:v>106.14764485400522</c:v>
                </c:pt>
                <c:pt idx="4">
                  <c:v>157.03254282990153</c:v>
                </c:pt>
                <c:pt idx="5">
                  <c:v>173.21294163509845</c:v>
                </c:pt>
                <c:pt idx="6">
                  <c:v>157.68381201542982</c:v>
                </c:pt>
                <c:pt idx="7">
                  <c:v>139.85361190680908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5A7-416D-90F2-E375DE48E10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12921984"/>
        <c:axId val="112949504"/>
        <c:axId val="0"/>
      </c:bar3DChart>
      <c:catAx>
        <c:axId val="112921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2949504"/>
        <c:crosses val="autoZero"/>
        <c:auto val="1"/>
        <c:lblAlgn val="ctr"/>
        <c:lblOffset val="100"/>
        <c:noMultiLvlLbl val="0"/>
      </c:catAx>
      <c:valAx>
        <c:axId val="112949504"/>
        <c:scaling>
          <c:orientation val="minMax"/>
        </c:scaling>
        <c:delete val="0"/>
        <c:axPos val="l"/>
        <c:majorGridlines/>
        <c:numFmt formatCode="#,##0_);\(#,##0\)" sourceLinked="1"/>
        <c:majorTickMark val="out"/>
        <c:minorTickMark val="none"/>
        <c:tickLblPos val="nextTo"/>
        <c:crossAx val="112921984"/>
        <c:crosses val="autoZero"/>
        <c:crossBetween val="between"/>
      </c:valAx>
    </c:plotArea>
    <c:plotVisOnly val="1"/>
    <c:dispBlanksAs val="gap"/>
    <c:showDLblsOverMax val="0"/>
  </c:chart>
  <c:spPr>
    <a:noFill/>
  </c:sp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0.67393</cdr:x>
      <cdr:y>0.16131</cdr:y>
    </cdr:from>
    <cdr:to>
      <cdr:x>0.93091</cdr:x>
      <cdr:y>0.24378</cdr:y>
    </cdr:to>
    <cdr:sp macro="" textlink="">
      <cdr:nvSpPr>
        <cdr:cNvPr id="921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09639" y="920353"/>
          <a:ext cx="1948397" cy="47053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0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square" lIns="27432" tIns="18288" rIns="27432" bIns="18288" anchor="ctr" upright="1">
          <a:no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fld id="{B5229A78-2608-4FC6-B8D3-FC87C2F4C5BA}" type="TxLink">
            <a:rPr lang="en-US" sz="900" b="1" i="0" u="none" strike="noStrike">
              <a:solidFill>
                <a:srgbClr val="0000FF"/>
              </a:solidFill>
              <a:latin typeface="Verdana"/>
              <a:ea typeface="Verdana"/>
              <a:cs typeface="Calibri"/>
            </a:rPr>
            <a:pPr algn="ctr" rtl="0">
              <a:defRPr sz="1000"/>
            </a:pPr>
            <a:t>Local Sources   59.62%</a:t>
          </a:fld>
          <a:endParaRPr lang="en-US" sz="900" b="1" i="0" strike="noStrike">
            <a:solidFill>
              <a:srgbClr val="0000FF"/>
            </a:solidFill>
            <a:latin typeface="Verdana"/>
            <a:ea typeface="Verdana"/>
            <a:cs typeface="Verdana"/>
          </a:endParaRPr>
        </a:p>
      </cdr:txBody>
    </cdr:sp>
  </cdr:relSizeAnchor>
  <cdr:relSizeAnchor xmlns:cdr="http://schemas.openxmlformats.org/drawingml/2006/chartDrawing">
    <cdr:from>
      <cdr:x>0.02679</cdr:x>
      <cdr:y>0.68879</cdr:y>
    </cdr:from>
    <cdr:to>
      <cdr:x>0.22525</cdr:x>
      <cdr:y>0.78982</cdr:y>
    </cdr:to>
    <cdr:sp macro="" textlink="">
      <cdr:nvSpPr>
        <cdr:cNvPr id="9218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03058" y="3929890"/>
          <a:ext cx="1504074" cy="5764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0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square" lIns="27432" tIns="18288" rIns="27432" bIns="18288" anchor="ctr" upright="1">
          <a:no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fld id="{9CD5BA4F-E0F3-4D25-9E20-F2F474FE6504}" type="TxLink">
            <a:rPr lang="en-US" sz="900" b="1" i="0" u="none" strike="noStrike">
              <a:solidFill>
                <a:srgbClr val="FF0000"/>
              </a:solidFill>
              <a:latin typeface="Verdana"/>
              <a:ea typeface="Verdana"/>
              <a:cs typeface="Calibri"/>
            </a:rPr>
            <a:pPr algn="ctr" rtl="0">
              <a:defRPr sz="1000"/>
            </a:pPr>
            <a:t>State Sources  40.38%</a:t>
          </a:fld>
          <a:endParaRPr lang="en-US" sz="900" b="1" i="0" strike="noStrike">
            <a:solidFill>
              <a:srgbClr val="FF0000"/>
            </a:solidFill>
            <a:latin typeface="Verdana"/>
            <a:ea typeface="Verdana"/>
            <a:cs typeface="Verdana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0.52749</cdr:x>
      <cdr:y>0.30197</cdr:y>
    </cdr:from>
    <cdr:to>
      <cdr:x>0.5535</cdr:x>
      <cdr:y>0.34827</cdr:y>
    </cdr:to>
    <cdr:sp macro="" textlink="">
      <cdr:nvSpPr>
        <cdr:cNvPr id="10241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73545" y="1235512"/>
          <a:ext cx="105120" cy="19061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0.52749</cdr:x>
      <cdr:y>0.30197</cdr:y>
    </cdr:from>
    <cdr:to>
      <cdr:x>0.5535</cdr:x>
      <cdr:y>0.34827</cdr:y>
    </cdr:to>
    <cdr:sp macro="" textlink="">
      <cdr:nvSpPr>
        <cdr:cNvPr id="2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73545" y="1235512"/>
          <a:ext cx="105120" cy="19061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0.52849</cdr:x>
      <cdr:y>0.36416</cdr:y>
    </cdr:from>
    <cdr:to>
      <cdr:x>0.7196</cdr:x>
      <cdr:y>0.56877</cdr:y>
    </cdr:to>
    <cdr:sp macro="" textlink="">
      <cdr:nvSpPr>
        <cdr:cNvPr id="4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46525" y="1612900"/>
          <a:ext cx="1427197" cy="90623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</cdr:spPr>
      <cdr:txBody>
        <a:bodyPr xmlns:a="http://schemas.openxmlformats.org/drawingml/2006/main" wrap="square" lIns="18288" tIns="18288" rIns="18288" bIns="18288" anchor="ctr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900" b="1" i="0" strike="noStrike">
              <a:solidFill>
                <a:srgbClr val="FFFFFF"/>
              </a:solidFill>
              <a:latin typeface="Verdana"/>
              <a:ea typeface="Verdana"/>
              <a:cs typeface="Verdana"/>
            </a:rPr>
            <a:t>Salaries, OT, subs, </a:t>
          </a:r>
        </a:p>
        <a:p xmlns:a="http://schemas.openxmlformats.org/drawingml/2006/main">
          <a:pPr algn="ctr" rtl="0">
            <a:defRPr sz="1000"/>
          </a:pPr>
          <a:r>
            <a:rPr lang="en-US" sz="900" b="1" i="0" strike="noStrike">
              <a:solidFill>
                <a:srgbClr val="FFFFFF"/>
              </a:solidFill>
              <a:latin typeface="Verdana"/>
              <a:ea typeface="Verdana"/>
              <a:cs typeface="Verdana"/>
            </a:rPr>
            <a:t>sick leave, vacation</a:t>
          </a:r>
        </a:p>
      </cdr:txBody>
    </cdr:sp>
  </cdr:relSizeAnchor>
  <cdr:relSizeAnchor xmlns:cdr="http://schemas.openxmlformats.org/drawingml/2006/chartDrawing">
    <cdr:from>
      <cdr:x>0.21458</cdr:x>
      <cdr:y>0.47232</cdr:y>
    </cdr:from>
    <cdr:to>
      <cdr:x>0.44078</cdr:x>
      <cdr:y>0.54401</cdr:y>
    </cdr:to>
    <cdr:sp macro="" textlink="">
      <cdr:nvSpPr>
        <cdr:cNvPr id="5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01712" y="2091954"/>
          <a:ext cx="1688453" cy="3175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square" lIns="18288" tIns="18288" rIns="18288" bIns="18288" anchor="ctr" upright="1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900" b="1" i="0" strike="noStrike">
              <a:solidFill>
                <a:srgbClr val="FFFFFF"/>
              </a:solidFill>
              <a:latin typeface="Verdana"/>
              <a:ea typeface="Verdana"/>
              <a:cs typeface="Verdana"/>
            </a:rPr>
            <a:t>Utilities,  </a:t>
          </a:r>
        </a:p>
        <a:p xmlns:a="http://schemas.openxmlformats.org/drawingml/2006/main">
          <a:pPr algn="ctr" rtl="0">
            <a:defRPr sz="1000"/>
          </a:pPr>
          <a:r>
            <a:rPr lang="en-US" sz="900" b="1" i="0" strike="noStrike">
              <a:solidFill>
                <a:srgbClr val="FFFFFF"/>
              </a:solidFill>
              <a:latin typeface="Verdana"/>
              <a:ea typeface="Verdana"/>
              <a:cs typeface="Verdana"/>
            </a:rPr>
            <a:t>Tuition, OT/PT Services</a:t>
          </a:r>
        </a:p>
      </cdr:txBody>
    </cdr:sp>
  </cdr:relSizeAnchor>
  <cdr:relSizeAnchor xmlns:cdr="http://schemas.openxmlformats.org/drawingml/2006/chartDrawing">
    <cdr:from>
      <cdr:x>0.35838</cdr:x>
      <cdr:y>0.63226</cdr:y>
    </cdr:from>
    <cdr:to>
      <cdr:x>0.49667</cdr:x>
      <cdr:y>0.71809</cdr:y>
    </cdr:to>
    <cdr:sp macro="" textlink="">
      <cdr:nvSpPr>
        <cdr:cNvPr id="7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675067" y="2800338"/>
          <a:ext cx="1032256" cy="38015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18288" tIns="18288" rIns="18288" bIns="18288" anchor="ctr" upright="1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800" b="1" i="0" strike="noStrike">
              <a:solidFill>
                <a:srgbClr val="FFFFFF"/>
              </a:solidFill>
              <a:latin typeface="Verdana"/>
              <a:ea typeface="Verdana"/>
              <a:cs typeface="Verdana"/>
            </a:rPr>
            <a:t>Health insurances,</a:t>
          </a:r>
        </a:p>
        <a:p xmlns:a="http://schemas.openxmlformats.org/drawingml/2006/main">
          <a:pPr algn="ctr" rtl="0">
            <a:defRPr sz="1000"/>
          </a:pPr>
          <a:r>
            <a:rPr lang="en-US" sz="800" b="1" i="0" strike="noStrike">
              <a:solidFill>
                <a:srgbClr val="FFFFFF"/>
              </a:solidFill>
              <a:latin typeface="Verdana"/>
              <a:ea typeface="Verdana"/>
              <a:cs typeface="Verdana"/>
            </a:rPr>
            <a:t> STRS, SERS, </a:t>
          </a:r>
        </a:p>
        <a:p xmlns:a="http://schemas.openxmlformats.org/drawingml/2006/main">
          <a:pPr algn="ctr" rtl="0">
            <a:defRPr sz="1000"/>
          </a:pPr>
          <a:r>
            <a:rPr lang="en-US" sz="800" b="1" i="0" strike="noStrike">
              <a:solidFill>
                <a:srgbClr val="FFFFFF"/>
              </a:solidFill>
              <a:latin typeface="Verdana"/>
              <a:ea typeface="Verdana"/>
              <a:cs typeface="Verdana"/>
            </a:rPr>
            <a:t>W/Comp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0.0101</cdr:x>
      <cdr:y>0.92254</cdr:y>
    </cdr:from>
    <cdr:to>
      <cdr:x>0.15355</cdr:x>
      <cdr:y>0.97738</cdr:y>
    </cdr:to>
    <cdr:sp macro="" textlink="">
      <cdr:nvSpPr>
        <cdr:cNvPr id="778241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5808" y="3743325"/>
          <a:ext cx="1076716" cy="22254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18288" tIns="18288" rIns="18288" bIns="18288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endParaRPr lang="en-US" sz="800" b="1" i="0" strike="noStrike">
            <a:solidFill>
              <a:srgbClr val="000000"/>
            </a:solidFill>
            <a:latin typeface="Verdana"/>
            <a:ea typeface="Verdana"/>
            <a:cs typeface="Verdana"/>
          </a:endParaRPr>
        </a:p>
      </cdr:txBody>
    </cdr:sp>
  </cdr:relSizeAnchor>
  <cdr:relSizeAnchor xmlns:cdr="http://schemas.openxmlformats.org/drawingml/2006/chartDrawing">
    <cdr:from>
      <cdr:x>0.67433</cdr:x>
      <cdr:y>0.10126</cdr:y>
    </cdr:from>
    <cdr:to>
      <cdr:x>0.67794</cdr:x>
      <cdr:y>0.14139</cdr:y>
    </cdr:to>
    <cdr:sp macro="" textlink="">
      <cdr:nvSpPr>
        <cdr:cNvPr id="13314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911141" y="408004"/>
          <a:ext cx="36997" cy="16164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18288" tIns="18288" rIns="18288" bIns="18288" anchor="ctr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endParaRPr lang="en-US" sz="800" b="1" i="0" strike="noStrike">
            <a:solidFill>
              <a:srgbClr val="000000"/>
            </a:solidFill>
            <a:latin typeface="Verdana"/>
            <a:ea typeface="Verdana"/>
            <a:cs typeface="Verdana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2A959-F778-4AB1-BA93-657CE6E8CE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1CF1CE-2D45-463B-A5E2-9312B3C1B1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CB901-FB77-476B-8E3C-0618D6942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F8CFD4-B775-40F4-AA4A-2560E4913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03F0D-20BE-446C-B3B2-39533854D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549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C9FD2-588D-4DF2-8F51-51EF37F80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E1CF01-60D5-4772-A0EC-A328260A7D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7359FD-2087-460E-BCF2-50FF8CC4D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89DAC1-4E70-4E40-9951-4A0BD196C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A1914E-0CC3-449A-88B0-62D84E337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835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77E3D0-CA86-4BFA-B174-F7827C1D45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499801-FDE4-4959-B326-6074A5449C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715B7B-B740-4F29-8561-F0B275634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59122-FBE4-41CF-B9F6-FEFF4F3D0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3DABA-8FF1-497F-AB95-C0C955563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09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9B0E9-3699-45B8-930C-0E733C398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83D6EE-8C16-434F-9FB3-10230FDEC5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1C04D-CD76-4012-A641-A948DABBC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9BAA4-CA06-4526-B39C-99943CB32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EA4E8-0FEA-4033-BA26-BFC549126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294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F6FD4-6BE6-41CC-BBCD-BBF1643CF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B15A47-BC5F-42B3-A462-A7E198C0B2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A899C-9D27-4FE9-9D8D-7DAC3C60D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E5CE9D-DEDB-4B5B-9427-60E3DE25D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AD176-35D3-4209-B949-19DE96D37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698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EEEEA-3A3C-463B-97C4-581DE90A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F43ED4-8F7B-420B-8076-ECE371B3AB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83F49E-5C21-4073-BA73-F7D95AA870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E76EDF-5080-4AEF-8CF9-EEE52FE0E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F5A464-0E4B-45BA-941A-CB9BD95BD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EBFC1-3F57-4D4B-8BDE-641A8FF21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45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3F2ED-CE48-44D6-A668-C066B5B27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1801C7-EDCA-4FF7-870D-2661DE51C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ACE751-C928-4461-BFF3-352AF71D7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E17477-32A3-4C6C-A087-0ABCBF7738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796F8A-1116-4BB3-A7B5-0E07D3DF6D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4B7F96-CB56-4F10-96B8-71FB6CA45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7CDB58-2C0C-4D44-93DB-E77EF2813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3FF305-887E-4C2C-8707-7C157838A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86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855CC-E313-4F07-9D01-8582D4AEB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9129A-29EC-44FA-BFB9-4EA49D377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05CA3E-775E-4735-A864-B58EB6435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852522-D013-45C3-A5FB-EDA69A7BE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751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B7C96B-C8AE-449E-BDE1-D243D8EE6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7D4ED2-4854-4474-8409-DD35E9243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89D818-15A1-472A-9854-4341CC13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140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04A6F-FC09-40FB-8DDE-B7C1BAEDA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D3B23-34B1-4237-8D25-3E2CF48ADA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FF2F01-0F4D-40E6-9EEF-CBBD61CAD1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F568CE-3A2C-43AB-B12C-755106DF9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599B48-6669-4DCE-BB32-EFA8FE48F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E9DD7D-7CDE-420C-A7F7-A6EA6AC14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6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3FB41-80F2-4B12-B66B-182FE916E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47A81E-DF57-4FF5-90FA-55C4C1E6AD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24AD82-F2C5-44E4-A246-0B7BCA72F9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B3FF6A-5808-4A0B-AA75-76A39C948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A1C79-A3F8-42CF-8728-F8930FA29EF6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54C63D-F026-4B40-99D5-1DB322B3D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ABDB3E-0B17-458D-BE4D-41709CEC2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59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71DEE6-BA6E-4638-8161-A1CD897D8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70631E-ED6C-48E8-9E67-17753002F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879EC-FE14-47DB-BB64-334022E870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A1C79-A3F8-42CF-8728-F8930FA29EF6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6BD8D-5B51-4B1C-8337-5E3E5D0CAD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3C94D-A5EF-4B01-8290-824266ADC9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3CB41-617E-46DB-B6DB-C46C45F21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67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Excel_Worksheet3.xlsx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Ridgedale Local Schools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19201"/>
            <a:ext cx="9144000" cy="173475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General Fund </a:t>
            </a:r>
          </a:p>
          <a:p>
            <a:r>
              <a:rPr lang="en-US" dirty="0"/>
              <a:t>Five – Year Forecast</a:t>
            </a:r>
          </a:p>
          <a:p>
            <a:r>
              <a:rPr lang="en-US" dirty="0"/>
              <a:t>July 1, 2021 Through June 30, 2029</a:t>
            </a:r>
          </a:p>
          <a:p>
            <a:r>
              <a:rPr lang="en-US" dirty="0"/>
              <a:t>May 19, 2025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115802-E92E-4B7D-83F8-79D65D2E1874}"/>
              </a:ext>
            </a:extLst>
          </p:cNvPr>
          <p:cNvSpPr txBox="1"/>
          <p:nvPr/>
        </p:nvSpPr>
        <p:spPr>
          <a:xfrm>
            <a:off x="1588654" y="5855855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Presented by: Matthew Cordes, Treasurer/CFO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A6CA0B7-6DF1-4F9C-B895-FA3C672811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407" y="2953958"/>
            <a:ext cx="2653394" cy="202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1137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Ridgedale Local Schools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95639"/>
            <a:ext cx="9144000" cy="655926"/>
          </a:xfrm>
          <a:solidFill>
            <a:schemeClr val="tx1"/>
          </a:solidFill>
        </p:spPr>
        <p:txBody>
          <a:bodyPr>
            <a:normAutofit fontScale="85000" lnSpcReduction="10000"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General Fund Expenditures &amp; Assumptions</a:t>
            </a:r>
          </a:p>
        </p:txBody>
      </p:sp>
    </p:spTree>
    <p:extLst>
      <p:ext uri="{BB962C8B-B14F-4D97-AF65-F5344CB8AC3E}">
        <p14:creationId xmlns:p14="http://schemas.microsoft.com/office/powerpoint/2010/main" val="759701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General Fund Expenditures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965055"/>
          </a:xfrm>
        </p:spPr>
        <p:txBody>
          <a:bodyPr/>
          <a:lstStyle/>
          <a:p>
            <a:r>
              <a:rPr lang="en-US" dirty="0"/>
              <a:t>FY25 – WHERE THE MONEY GOES: $9,583,727 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B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8448202"/>
              </p:ext>
            </p:extLst>
          </p:nvPr>
        </p:nvGraphicFramePr>
        <p:xfrm>
          <a:off x="1191491" y="1335194"/>
          <a:ext cx="9772073" cy="51764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68545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Expenditure Assumptions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4821526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Expenditures: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Personnel Services (Line 3.010) = $4,544,316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The district finalized negotiations with a base increase of 4% in FY26-FY28. The forecast also includes a 1% yearly increase for Steps and training increases.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Employees’ Retirement/Insurance Benefits (Line 3.020) = $2,226,842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Received a Health/Dental/Vision insurance holiday in FY25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No further holidays are assumed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6.48% annual premium increase in FY25. We will estimate an 8% increase for FY26-FY29, however this could increase if claims increase dramatically.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Purchased Services (Line 3.030) = $1,234,729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Projecting a 2% annual increase for maintenance and repairs.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Also included increases for other </a:t>
            </a:r>
            <a:r>
              <a:rPr lang="en-US" dirty="0" err="1"/>
              <a:t>other</a:t>
            </a:r>
            <a:r>
              <a:rPr lang="en-US" dirty="0"/>
              <a:t> tuition throughout the forecast.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558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Expenditure Assumptions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4821526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Expenditures cont.: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Supplies and Materials (Line 3.040) = $498,038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Projecting a 2% annual increase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Projecting a $50,000 increase for instructional materials in FY26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Capital Outlay (Line 3.050) = $97,884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Overall inflation rate of 3% assumed for the rest of the forecast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A bus purchase has also been included in the forecast for FY26 and FY28 due to the age of the fleet.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Other Objects (Line 4.300) = $185,134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Projecting a 1.5% annual increase for County Auditor and Treasurer Fees and a 2% annual increase for all other expenses for the forecast.</a:t>
            </a:r>
          </a:p>
        </p:txBody>
      </p:sp>
    </p:spTree>
    <p:extLst>
      <p:ext uri="{BB962C8B-B14F-4D97-AF65-F5344CB8AC3E}">
        <p14:creationId xmlns:p14="http://schemas.microsoft.com/office/powerpoint/2010/main" val="3784819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Ridgedale Local Schools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95639"/>
            <a:ext cx="9144000" cy="655926"/>
          </a:xfrm>
          <a:solidFill>
            <a:schemeClr val="tx1"/>
          </a:solidFill>
        </p:spPr>
        <p:txBody>
          <a:bodyPr>
            <a:normAutofit lnSpcReduction="10000"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General Fund Summary</a:t>
            </a:r>
          </a:p>
        </p:txBody>
      </p:sp>
    </p:spTree>
    <p:extLst>
      <p:ext uri="{BB962C8B-B14F-4D97-AF65-F5344CB8AC3E}">
        <p14:creationId xmlns:p14="http://schemas.microsoft.com/office/powerpoint/2010/main" val="1460645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>
            <a:normAutofit fontScale="90000"/>
          </a:bodyPr>
          <a:lstStyle/>
          <a:p>
            <a:r>
              <a:rPr lang="en-US" sz="56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May 2025 Five-Year Forecast</a:t>
            </a:r>
            <a:b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en-US" sz="1300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000000-0008-0000-0B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200370"/>
              </p:ext>
            </p:extLst>
          </p:nvPr>
        </p:nvGraphicFramePr>
        <p:xfrm>
          <a:off x="2352675" y="1133369"/>
          <a:ext cx="7486650" cy="4591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935116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sz="50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May 2025 Five-Year Forecast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000000-0008-0000-0B00-00000E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9736726"/>
              </p:ext>
            </p:extLst>
          </p:nvPr>
        </p:nvGraphicFramePr>
        <p:xfrm>
          <a:off x="1524001" y="1512781"/>
          <a:ext cx="9282544" cy="4878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992164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F72430EE-4DC7-40F2-887D-F455BAA3C5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9779939"/>
              </p:ext>
            </p:extLst>
          </p:nvPr>
        </p:nvGraphicFramePr>
        <p:xfrm>
          <a:off x="0" y="-18342"/>
          <a:ext cx="12192000" cy="68638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4" imgW="12062425" imgH="17457412" progId="Excel.Sheet.12">
                  <p:embed/>
                </p:oleObj>
              </mc:Choice>
              <mc:Fallback>
                <p:oleObj name="Worksheet" r:id="rId4" imgW="12062425" imgH="1745741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-18342"/>
                        <a:ext cx="12192000" cy="68638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12922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Ridgedale Local Schools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311421"/>
            <a:ext cx="9144000" cy="655926"/>
          </a:xfrm>
          <a:solidFill>
            <a:schemeClr val="tx1"/>
          </a:solidFill>
        </p:spPr>
        <p:txBody>
          <a:bodyPr>
            <a:normAutofit lnSpcReduction="10000"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Discussion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A264105-1C2C-457D-8406-6FBC05B1FC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3564" y="2318326"/>
            <a:ext cx="8044872" cy="403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556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What is a Five Year Forecast?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8"/>
            <a:ext cx="9144000" cy="4803053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It is a three year look back and five year look ahead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It has two parts: the numbers, and the assumptions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It only covers the General Fund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It is a snapshot in time of the big picture of what we currently know and what we think will happen, it is a living document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It will change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It is updated every six months and presented to the BOE for approval before being submitted to ODE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It will focus on the present (FY25) with an eye on the future (FY26-29)</a:t>
            </a:r>
          </a:p>
        </p:txBody>
      </p:sp>
    </p:spTree>
    <p:extLst>
      <p:ext uri="{BB962C8B-B14F-4D97-AF65-F5344CB8AC3E}">
        <p14:creationId xmlns:p14="http://schemas.microsoft.com/office/powerpoint/2010/main" val="4141046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Five Year Forecast - Outline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3713162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/>
              <a:t>Topics we are going to discuss: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4000" dirty="0"/>
              <a:t>General Fund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4000" dirty="0"/>
              <a:t>Revenues/Assumptions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4000" dirty="0"/>
              <a:t>Expenditures/Assumptions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4000" dirty="0"/>
              <a:t>Five Year Forecast Summary</a:t>
            </a:r>
          </a:p>
        </p:txBody>
      </p:sp>
    </p:spTree>
    <p:extLst>
      <p:ext uri="{BB962C8B-B14F-4D97-AF65-F5344CB8AC3E}">
        <p14:creationId xmlns:p14="http://schemas.microsoft.com/office/powerpoint/2010/main" val="357292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Ridgedale Local Schools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95639"/>
            <a:ext cx="9144000" cy="655926"/>
          </a:xfrm>
          <a:solidFill>
            <a:schemeClr val="tx1"/>
          </a:solidFill>
        </p:spPr>
        <p:txBody>
          <a:bodyPr>
            <a:normAutofit lnSpcReduction="10000"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General Fund Revenues &amp; Assumptions</a:t>
            </a:r>
          </a:p>
        </p:txBody>
      </p:sp>
    </p:spTree>
    <p:extLst>
      <p:ext uri="{BB962C8B-B14F-4D97-AF65-F5344CB8AC3E}">
        <p14:creationId xmlns:p14="http://schemas.microsoft.com/office/powerpoint/2010/main" val="634923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General Fund Revenues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965055"/>
          </a:xfrm>
        </p:spPr>
        <p:txBody>
          <a:bodyPr/>
          <a:lstStyle/>
          <a:p>
            <a:r>
              <a:rPr lang="en-US" dirty="0"/>
              <a:t>FY25 – WHERE THE MONEY COMES FROM: $11,808,499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B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7253167"/>
              </p:ext>
            </p:extLst>
          </p:nvPr>
        </p:nvGraphicFramePr>
        <p:xfrm>
          <a:off x="2182495" y="1219200"/>
          <a:ext cx="7827010" cy="53860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17815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Revenue Assumptions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5163126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Revenue: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General Property (Real Estate) Taxes (Line 1.010) = $3,403,937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A reappraisal update of the district property value occurred in 2022 for collection in calendar year 2023. Class I values increased overall by 19.77% or $23.98 million and Class II values climbed by 1.35% or $186,390. The next reappraisal will be in tax year 2025 for collection in 2026, we are projecting an increase of 15% for Class I and a 1% increase for Class II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Public Utility Personal Property (PUPP) (Line 1.020) = $1,226,234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We expect PUPP valuation to increase $500,000 per year from FY25-29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Income Tax (Line 1.030) = $1,187,993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The district has seen a 14.97% increase in income taxes in FY25 over FY24. For the purposes of the forecast, due to inflationary concerns we will anticipate much more modest future increases at a rate of 1.5% in FY26-FY29.</a:t>
            </a:r>
          </a:p>
        </p:txBody>
      </p:sp>
    </p:spTree>
    <p:extLst>
      <p:ext uri="{BB962C8B-B14F-4D97-AF65-F5344CB8AC3E}">
        <p14:creationId xmlns:p14="http://schemas.microsoft.com/office/powerpoint/2010/main" val="3385012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Revenue Assumptions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516312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/>
              <a:t>Revenue cont.: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Grants-in-Aid (Lines 1.035 &amp; 1.040) = $4,312,574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HB33 continued the phase in of the Fair School Funding Plan that made many changes to state funding payments and expenses. 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dirty="0"/>
              <a:t>Affects lines 1.035, 1.040, 1.060, and 3.030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We are currently being funded by the formula meaning the amount of aid we are receiving is based on .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dirty="0"/>
              <a:t>Base Cost – A calculation of FY2022 values the state has used to determine costs for Teachers, Student Support, District Leadership, Building Leadership &amp; Operations, and Athletics/Co-Curriculars. 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dirty="0"/>
              <a:t>State Share Percentage – Determines the percentage of the base cost the State will pay for and the amount the local tax base can handle. This is determined based on 60% average assessed values 3 most recent years, 20% average federal adjusted gross income 3 most recent years, 20% most recent years federal median income multiplied by number of returns divided by students enrolled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Our funding status for FY26-28 will depend on state budgets which are unknown. There is no guarantee that the current Fair School Funding Plan in HB33 will be funded or continued beyond FY25.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For this reason, funding is relatively constant FY26 through FY29.</a:t>
            </a:r>
          </a:p>
        </p:txBody>
      </p:sp>
    </p:spTree>
    <p:extLst>
      <p:ext uri="{BB962C8B-B14F-4D97-AF65-F5344CB8AC3E}">
        <p14:creationId xmlns:p14="http://schemas.microsoft.com/office/powerpoint/2010/main" val="2292000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Revenue Assumptions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90A5734-A5D8-44C9-BBD6-160903389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40729"/>
            <a:ext cx="9144000" cy="5163126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Revenue cont.: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dirty="0"/>
              <a:t>Property Tax Allocation (Homestead/Rollback) (Line 1.050) = $455,602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dirty="0"/>
              <a:t>All Other Operating Revenue (Line 1.060) = $1,222,159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800" dirty="0"/>
              <a:t>Increased to $1,222,159 in FY25 due to increased interests returns and proceeds from our COPS. Modest increases are expected over the remaining forecast around 1% in each category less the extra funds received from the COPS.</a:t>
            </a:r>
          </a:p>
        </p:txBody>
      </p:sp>
    </p:spTree>
    <p:extLst>
      <p:ext uri="{BB962C8B-B14F-4D97-AF65-F5344CB8AC3E}">
        <p14:creationId xmlns:p14="http://schemas.microsoft.com/office/powerpoint/2010/main" val="3807023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B1212A4-E9EC-4213-AA5F-95FD4F022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145"/>
            <a:ext cx="9144000" cy="965055"/>
          </a:xfrm>
          <a:effectLst>
            <a:glow rad="127000">
              <a:schemeClr val="tx1"/>
            </a:glow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General Fund Revenue Outlook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000000-0008-0000-0B00-00001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5072358"/>
              </p:ext>
            </p:extLst>
          </p:nvPr>
        </p:nvGraphicFramePr>
        <p:xfrm>
          <a:off x="1170517" y="1500059"/>
          <a:ext cx="9850966" cy="5103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35424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2001</TotalTime>
  <Words>1001</Words>
  <Application>Microsoft Office PowerPoint</Application>
  <PresentationFormat>Widescreen</PresentationFormat>
  <Paragraphs>109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Verdana</vt:lpstr>
      <vt:lpstr>Office Theme</vt:lpstr>
      <vt:lpstr>Microsoft Excel Worksheet</vt:lpstr>
      <vt:lpstr>Ridgedale Local Schools</vt:lpstr>
      <vt:lpstr>What is a Five Year Forecast?</vt:lpstr>
      <vt:lpstr>Five Year Forecast - Outline</vt:lpstr>
      <vt:lpstr>Ridgedale Local Schools</vt:lpstr>
      <vt:lpstr>General Fund Revenues</vt:lpstr>
      <vt:lpstr>Revenue Assumptions</vt:lpstr>
      <vt:lpstr>Revenue Assumptions</vt:lpstr>
      <vt:lpstr>Revenue Assumptions</vt:lpstr>
      <vt:lpstr>General Fund Revenue Outlook</vt:lpstr>
      <vt:lpstr>Ridgedale Local Schools</vt:lpstr>
      <vt:lpstr>General Fund Expenditures</vt:lpstr>
      <vt:lpstr>Expenditure Assumptions</vt:lpstr>
      <vt:lpstr>Expenditure Assumptions</vt:lpstr>
      <vt:lpstr>Ridgedale Local Schools</vt:lpstr>
      <vt:lpstr>May 2025 Five-Year Forecast </vt:lpstr>
      <vt:lpstr>May 2025 Five-Year Forecast</vt:lpstr>
      <vt:lpstr>PowerPoint Presentation</vt:lpstr>
      <vt:lpstr>Ridgedale Local Schools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Cordes</dc:creator>
  <cp:lastModifiedBy>Matthew Cordes</cp:lastModifiedBy>
  <cp:revision>60</cp:revision>
  <dcterms:created xsi:type="dcterms:W3CDTF">2023-05-05T12:57:00Z</dcterms:created>
  <dcterms:modified xsi:type="dcterms:W3CDTF">2025-05-15T19:30:17Z</dcterms:modified>
</cp:coreProperties>
</file>