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Lst>
  <p:sldIdLst>
    <p:sldId id="256" r:id="rId2"/>
    <p:sldId id="257" r:id="rId3"/>
    <p:sldId id="258" r:id="rId4"/>
    <p:sldId id="273" r:id="rId5"/>
    <p:sldId id="272" r:id="rId6"/>
    <p:sldId id="278" r:id="rId7"/>
    <p:sldId id="279" r:id="rId8"/>
    <p:sldId id="280" r:id="rId9"/>
    <p:sldId id="281"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3" d="100"/>
          <a:sy n="113" d="100"/>
        </p:scale>
        <p:origin x="510"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mcordes\Desktop\Ridgedale%20(48)%20HB96%20Chart.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029506008316665"/>
          <c:y val="0.12219755806974643"/>
          <c:w val="0.7989330784769435"/>
          <c:h val="0.70559778360178971"/>
        </c:manualLayout>
      </c:layout>
      <c:barChart>
        <c:barDir val="col"/>
        <c:grouping val="clustered"/>
        <c:varyColors val="0"/>
        <c:ser>
          <c:idx val="0"/>
          <c:order val="0"/>
          <c:tx>
            <c:strRef>
              <c:f>Graph!$B$309</c:f>
              <c:strCache>
                <c:ptCount val="1"/>
                <c:pt idx="0">
                  <c:v>Revenue W/Renewals</c:v>
                </c:pt>
              </c:strCache>
            </c:strRef>
          </c:tx>
          <c:spPr>
            <a:solidFill>
              <a:srgbClr val="00B050"/>
            </a:solidFill>
            <a:ln>
              <a:solidFill>
                <a:srgbClr val="00B050"/>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invertIfNegative val="0"/>
          <c:cat>
            <c:strRef>
              <c:extLst>
                <c:ext xmlns:c15="http://schemas.microsoft.com/office/drawing/2012/chart" uri="{02D57815-91ED-43cb-92C2-25804820EDAC}">
                  <c15:fullRef>
                    <c15:sqref>Graph!$C$308:$J$308</c15:sqref>
                  </c15:fullRef>
                </c:ext>
              </c:extLst>
              <c:f>Graph!$F$308:$J$308</c:f>
              <c:strCache>
                <c:ptCount val="5"/>
                <c:pt idx="0">
                  <c:v>Est. 2025</c:v>
                </c:pt>
                <c:pt idx="1">
                  <c:v>Est. 2026</c:v>
                </c:pt>
                <c:pt idx="2">
                  <c:v>Est. 2027</c:v>
                </c:pt>
                <c:pt idx="3">
                  <c:v>Est. 2028</c:v>
                </c:pt>
                <c:pt idx="4">
                  <c:v>Est. 2029</c:v>
                </c:pt>
              </c:strCache>
            </c:strRef>
          </c:cat>
          <c:val>
            <c:numRef>
              <c:extLst>
                <c:ext xmlns:c15="http://schemas.microsoft.com/office/drawing/2012/chart" uri="{02D57815-91ED-43cb-92C2-25804820EDAC}">
                  <c15:fullRef>
                    <c15:sqref>Graph!$C$309:$J$309</c15:sqref>
                  </c15:fullRef>
                </c:ext>
              </c:extLst>
              <c:f>Graph!$F$309:$J$309</c:f>
              <c:numCache>
                <c:formatCode>"$"#,##0</c:formatCode>
                <c:ptCount val="5"/>
                <c:pt idx="0">
                  <c:v>11307555.17</c:v>
                </c:pt>
                <c:pt idx="1">
                  <c:v>10984778.549999999</c:v>
                </c:pt>
                <c:pt idx="2">
                  <c:v>10743712.325999999</c:v>
                </c:pt>
                <c:pt idx="3">
                  <c:v>10534203.86648</c:v>
                </c:pt>
                <c:pt idx="4">
                  <c:v>10644572.396150399</c:v>
                </c:pt>
              </c:numCache>
            </c:numRef>
          </c:val>
          <c:extLst>
            <c:ext xmlns:c16="http://schemas.microsoft.com/office/drawing/2014/chart" uri="{C3380CC4-5D6E-409C-BE32-E72D297353CC}">
              <c16:uniqueId val="{00000000-C54A-4572-B360-C9D8B9004604}"/>
            </c:ext>
          </c:extLst>
        </c:ser>
        <c:ser>
          <c:idx val="4"/>
          <c:order val="1"/>
          <c:tx>
            <c:strRef>
              <c:f>Graph!$B$313</c:f>
              <c:strCache>
                <c:ptCount val="1"/>
                <c:pt idx="0">
                  <c:v>Revenue W/O Renewals HB96</c:v>
                </c:pt>
              </c:strCache>
            </c:strRef>
          </c:tx>
          <c:spPr>
            <a:solidFill>
              <a:srgbClr val="92D050"/>
            </a:solidFill>
            <a:ln>
              <a:solidFill>
                <a:srgbClr val="92D050"/>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invertIfNegative val="0"/>
          <c:cat>
            <c:strRef>
              <c:extLst>
                <c:ext xmlns:c15="http://schemas.microsoft.com/office/drawing/2012/chart" uri="{02D57815-91ED-43cb-92C2-25804820EDAC}">
                  <c15:fullRef>
                    <c15:sqref>Graph!$C$308:$J$308</c15:sqref>
                  </c15:fullRef>
                </c:ext>
              </c:extLst>
              <c:f>Graph!$F$308:$J$308</c:f>
              <c:strCache>
                <c:ptCount val="5"/>
                <c:pt idx="0">
                  <c:v>Est. 2025</c:v>
                </c:pt>
                <c:pt idx="1">
                  <c:v>Est. 2026</c:v>
                </c:pt>
                <c:pt idx="2">
                  <c:v>Est. 2027</c:v>
                </c:pt>
                <c:pt idx="3">
                  <c:v>Est. 2028</c:v>
                </c:pt>
                <c:pt idx="4">
                  <c:v>Est. 2029</c:v>
                </c:pt>
              </c:strCache>
            </c:strRef>
          </c:cat>
          <c:val>
            <c:numRef>
              <c:extLst>
                <c:ext xmlns:c15="http://schemas.microsoft.com/office/drawing/2012/chart" uri="{02D57815-91ED-43cb-92C2-25804820EDAC}">
                  <c15:fullRef>
                    <c15:sqref>Graph!$C$313:$J$313</c15:sqref>
                  </c15:fullRef>
                </c:ext>
              </c:extLst>
              <c:f>Graph!$F$313:$J$313</c:f>
              <c:numCache>
                <c:formatCode>_("$"* #,##0_);_("$"* \(#,##0\);_("$"* "-"??_);_(@_)</c:formatCode>
                <c:ptCount val="5"/>
                <c:pt idx="0">
                  <c:v>11307555</c:v>
                </c:pt>
                <c:pt idx="1">
                  <c:v>8013509.4000000004</c:v>
                </c:pt>
                <c:pt idx="2">
                  <c:v>9107175.0140000004</c:v>
                </c:pt>
                <c:pt idx="3">
                  <c:v>10601254</c:v>
                </c:pt>
                <c:pt idx="4">
                  <c:v>10710970</c:v>
                </c:pt>
              </c:numCache>
            </c:numRef>
          </c:val>
          <c:extLst>
            <c:ext xmlns:c16="http://schemas.microsoft.com/office/drawing/2014/chart" uri="{C3380CC4-5D6E-409C-BE32-E72D297353CC}">
              <c16:uniqueId val="{00000001-C54A-4572-B360-C9D8B9004604}"/>
            </c:ext>
          </c:extLst>
        </c:ser>
        <c:ser>
          <c:idx val="1"/>
          <c:order val="2"/>
          <c:tx>
            <c:strRef>
              <c:f>Graph!$B$310</c:f>
              <c:strCache>
                <c:ptCount val="1"/>
                <c:pt idx="0">
                  <c:v>Expenditures</c:v>
                </c:pt>
              </c:strCache>
            </c:strRef>
          </c:tx>
          <c:spPr>
            <a:solidFill>
              <a:srgbClr val="FF0000"/>
            </a:solidFill>
            <a:ln>
              <a:solidFill>
                <a:srgbClr val="FF0000"/>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invertIfNegative val="0"/>
          <c:cat>
            <c:strRef>
              <c:extLst>
                <c:ext xmlns:c15="http://schemas.microsoft.com/office/drawing/2012/chart" uri="{02D57815-91ED-43cb-92C2-25804820EDAC}">
                  <c15:fullRef>
                    <c15:sqref>Graph!$C$308:$J$308</c15:sqref>
                  </c15:fullRef>
                </c:ext>
              </c:extLst>
              <c:f>Graph!$F$308:$J$308</c:f>
              <c:strCache>
                <c:ptCount val="5"/>
                <c:pt idx="0">
                  <c:v>Est. 2025</c:v>
                </c:pt>
                <c:pt idx="1">
                  <c:v>Est. 2026</c:v>
                </c:pt>
                <c:pt idx="2">
                  <c:v>Est. 2027</c:v>
                </c:pt>
                <c:pt idx="3">
                  <c:v>Est. 2028</c:v>
                </c:pt>
                <c:pt idx="4">
                  <c:v>Est. 2029</c:v>
                </c:pt>
              </c:strCache>
            </c:strRef>
          </c:cat>
          <c:val>
            <c:numRef>
              <c:extLst>
                <c:ext xmlns:c15="http://schemas.microsoft.com/office/drawing/2012/chart" uri="{02D57815-91ED-43cb-92C2-25804820EDAC}">
                  <c15:fullRef>
                    <c15:sqref>Graph!$C$310:$J$310</c15:sqref>
                  </c15:fullRef>
                </c:ext>
              </c:extLst>
              <c:f>Graph!$F$310:$J$310</c:f>
              <c:numCache>
                <c:formatCode>"$"#,##0</c:formatCode>
                <c:ptCount val="5"/>
                <c:pt idx="0">
                  <c:v>9473727.4499999993</c:v>
                </c:pt>
                <c:pt idx="1">
                  <c:v>10520622.687599998</c:v>
                </c:pt>
                <c:pt idx="2">
                  <c:v>10617264.134352</c:v>
                </c:pt>
                <c:pt idx="3">
                  <c:v>11100379.539639041</c:v>
                </c:pt>
                <c:pt idx="4">
                  <c:v>11413754.01723182</c:v>
                </c:pt>
              </c:numCache>
            </c:numRef>
          </c:val>
          <c:extLst>
            <c:ext xmlns:c16="http://schemas.microsoft.com/office/drawing/2014/chart" uri="{C3380CC4-5D6E-409C-BE32-E72D297353CC}">
              <c16:uniqueId val="{00000002-C54A-4572-B360-C9D8B9004604}"/>
            </c:ext>
          </c:extLst>
        </c:ser>
        <c:ser>
          <c:idx val="3"/>
          <c:order val="3"/>
          <c:tx>
            <c:strRef>
              <c:f>Graph!$B$312</c:f>
              <c:strCache>
                <c:ptCount val="1"/>
                <c:pt idx="0">
                  <c:v>Ending Cash Balances</c:v>
                </c:pt>
              </c:strCache>
            </c:strRef>
          </c:tx>
          <c:spPr>
            <a:solidFill>
              <a:srgbClr val="0070C0"/>
            </a:solidFill>
            <a:ln>
              <a:solidFill>
                <a:srgbClr val="0070C0"/>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invertIfNegative val="0"/>
          <c:cat>
            <c:strRef>
              <c:extLst>
                <c:ext xmlns:c15="http://schemas.microsoft.com/office/drawing/2012/chart" uri="{02D57815-91ED-43cb-92C2-25804820EDAC}">
                  <c15:fullRef>
                    <c15:sqref>Graph!$C$308:$J$308</c15:sqref>
                  </c15:fullRef>
                </c:ext>
              </c:extLst>
              <c:f>Graph!$F$308:$J$308</c:f>
              <c:strCache>
                <c:ptCount val="5"/>
                <c:pt idx="0">
                  <c:v>Est. 2025</c:v>
                </c:pt>
                <c:pt idx="1">
                  <c:v>Est. 2026</c:v>
                </c:pt>
                <c:pt idx="2">
                  <c:v>Est. 2027</c:v>
                </c:pt>
                <c:pt idx="3">
                  <c:v>Est. 2028</c:v>
                </c:pt>
                <c:pt idx="4">
                  <c:v>Est. 2029</c:v>
                </c:pt>
              </c:strCache>
            </c:strRef>
          </c:cat>
          <c:val>
            <c:numRef>
              <c:extLst>
                <c:ext xmlns:c15="http://schemas.microsoft.com/office/drawing/2012/chart" uri="{02D57815-91ED-43cb-92C2-25804820EDAC}">
                  <c15:fullRef>
                    <c15:sqref>Graph!$C$312:$J$312</c15:sqref>
                  </c15:fullRef>
                </c:ext>
              </c:extLst>
              <c:f>Graph!$F$312:$J$312</c:f>
              <c:numCache>
                <c:formatCode>"$"#,##0</c:formatCode>
                <c:ptCount val="5"/>
                <c:pt idx="0">
                  <c:v>7200917.7200000007</c:v>
                </c:pt>
                <c:pt idx="1">
                  <c:v>7665073.5824000016</c:v>
                </c:pt>
                <c:pt idx="2">
                  <c:v>7791521.7740480006</c:v>
                </c:pt>
                <c:pt idx="3">
                  <c:v>7225346.1008889601</c:v>
                </c:pt>
                <c:pt idx="4">
                  <c:v>6456164.4798075389</c:v>
                </c:pt>
              </c:numCache>
            </c:numRef>
          </c:val>
          <c:extLst>
            <c:ext xmlns:c16="http://schemas.microsoft.com/office/drawing/2014/chart" uri="{C3380CC4-5D6E-409C-BE32-E72D297353CC}">
              <c16:uniqueId val="{00000003-C54A-4572-B360-C9D8B9004604}"/>
            </c:ext>
          </c:extLst>
        </c:ser>
        <c:ser>
          <c:idx val="5"/>
          <c:order val="4"/>
          <c:tx>
            <c:strRef>
              <c:f>Graph!$B$314</c:f>
              <c:strCache>
                <c:ptCount val="1"/>
                <c:pt idx="0">
                  <c:v>Ending Cash Balance HB96</c:v>
                </c:pt>
              </c:strCache>
            </c:strRef>
          </c:tx>
          <c:spPr>
            <a:solidFill>
              <a:srgbClr val="00B0F0"/>
            </a:solidFill>
            <a:ln>
              <a:solidFill>
                <a:srgbClr val="00B0F0"/>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invertIfNegative val="0"/>
          <c:cat>
            <c:strRef>
              <c:extLst>
                <c:ext xmlns:c15="http://schemas.microsoft.com/office/drawing/2012/chart" uri="{02D57815-91ED-43cb-92C2-25804820EDAC}">
                  <c15:fullRef>
                    <c15:sqref>Graph!$C$308:$J$308</c15:sqref>
                  </c15:fullRef>
                </c:ext>
              </c:extLst>
              <c:f>Graph!$F$308:$J$308</c:f>
              <c:strCache>
                <c:ptCount val="5"/>
                <c:pt idx="0">
                  <c:v>Est. 2025</c:v>
                </c:pt>
                <c:pt idx="1">
                  <c:v>Est. 2026</c:v>
                </c:pt>
                <c:pt idx="2">
                  <c:v>Est. 2027</c:v>
                </c:pt>
                <c:pt idx="3">
                  <c:v>Est. 2028</c:v>
                </c:pt>
                <c:pt idx="4">
                  <c:v>Est. 2029</c:v>
                </c:pt>
              </c:strCache>
            </c:strRef>
          </c:cat>
          <c:val>
            <c:numRef>
              <c:extLst>
                <c:ext xmlns:c15="http://schemas.microsoft.com/office/drawing/2012/chart" uri="{02D57815-91ED-43cb-92C2-25804820EDAC}">
                  <c15:fullRef>
                    <c15:sqref>Graph!$C$314:$J$314</c15:sqref>
                  </c15:fullRef>
                </c:ext>
              </c:extLst>
              <c:f>Graph!$F$314:$J$314</c:f>
              <c:numCache>
                <c:formatCode>_("$"* #,##0_);_("$"* \(#,##0\);_("$"* "-"??_);_(@_)</c:formatCode>
                <c:ptCount val="5"/>
                <c:pt idx="0">
                  <c:v>7200918</c:v>
                </c:pt>
                <c:pt idx="1">
                  <c:v>4693805.4000000004</c:v>
                </c:pt>
                <c:pt idx="2">
                  <c:v>3183716.4140000008</c:v>
                </c:pt>
                <c:pt idx="3">
                  <c:v>2684590.4140000008</c:v>
                </c:pt>
                <c:pt idx="4">
                  <c:v>1981805.4140000008</c:v>
                </c:pt>
              </c:numCache>
            </c:numRef>
          </c:val>
          <c:extLst>
            <c:ext xmlns:c16="http://schemas.microsoft.com/office/drawing/2014/chart" uri="{C3380CC4-5D6E-409C-BE32-E72D297353CC}">
              <c16:uniqueId val="{00000004-C54A-4572-B360-C9D8B9004604}"/>
            </c:ext>
          </c:extLst>
        </c:ser>
        <c:dLbls>
          <c:showLegendKey val="0"/>
          <c:showVal val="0"/>
          <c:showCatName val="0"/>
          <c:showSerName val="0"/>
          <c:showPercent val="0"/>
          <c:showBubbleSize val="0"/>
        </c:dLbls>
        <c:gapWidth val="150"/>
        <c:axId val="112745088"/>
        <c:axId val="112750976"/>
      </c:barChart>
      <c:lineChart>
        <c:grouping val="standard"/>
        <c:varyColors val="0"/>
        <c:ser>
          <c:idx val="2"/>
          <c:order val="5"/>
          <c:tx>
            <c:strRef>
              <c:f>Graph!$B$311</c:f>
              <c:strCache>
                <c:ptCount val="1"/>
                <c:pt idx="0">
                  <c:v>90 Day Cash Ratio Board Policy</c:v>
                </c:pt>
              </c:strCache>
            </c:strRef>
          </c:tx>
          <c:spPr>
            <a:ln w="34925" cap="rnd">
              <a:solidFill>
                <a:srgbClr val="FFC000"/>
              </a:solidFill>
              <a:round/>
            </a:ln>
            <a:effectLst>
              <a:outerShdw blurRad="40000" dist="23000" dir="5400000" rotWithShape="0">
                <a:srgbClr val="000000">
                  <a:alpha val="35000"/>
                </a:srgbClr>
              </a:outerShdw>
            </a:effectLst>
          </c:spPr>
          <c:marker>
            <c:symbol val="none"/>
          </c:marker>
          <c:cat>
            <c:strRef>
              <c:extLst>
                <c:ext xmlns:c15="http://schemas.microsoft.com/office/drawing/2012/chart" uri="{02D57815-91ED-43cb-92C2-25804820EDAC}">
                  <c15:fullRef>
                    <c15:sqref>Graph!$C$308:$J$308</c15:sqref>
                  </c15:fullRef>
                </c:ext>
              </c:extLst>
              <c:f>Graph!$F$308:$J$308</c:f>
              <c:strCache>
                <c:ptCount val="5"/>
                <c:pt idx="0">
                  <c:v>Est. 2025</c:v>
                </c:pt>
                <c:pt idx="1">
                  <c:v>Est. 2026</c:v>
                </c:pt>
                <c:pt idx="2">
                  <c:v>Est. 2027</c:v>
                </c:pt>
                <c:pt idx="3">
                  <c:v>Est. 2028</c:v>
                </c:pt>
                <c:pt idx="4">
                  <c:v>Est. 2029</c:v>
                </c:pt>
              </c:strCache>
            </c:strRef>
          </c:cat>
          <c:val>
            <c:numRef>
              <c:extLst>
                <c:ext xmlns:c15="http://schemas.microsoft.com/office/drawing/2012/chart" uri="{02D57815-91ED-43cb-92C2-25804820EDAC}">
                  <c15:fullRef>
                    <c15:sqref>Graph!$C$311:$J$311</c15:sqref>
                  </c15:fullRef>
                </c:ext>
              </c:extLst>
              <c:f>Graph!$F$311:$J$311</c:f>
              <c:numCache>
                <c:formatCode>"$"#,##0</c:formatCode>
                <c:ptCount val="5"/>
                <c:pt idx="0">
                  <c:v>2335987.5904109585</c:v>
                </c:pt>
                <c:pt idx="1">
                  <c:v>2594126.1421479448</c:v>
                </c:pt>
                <c:pt idx="2">
                  <c:v>2617955.5399772059</c:v>
                </c:pt>
                <c:pt idx="3">
                  <c:v>2737079.8864863389</c:v>
                </c:pt>
                <c:pt idx="4">
                  <c:v>2814350.3056188049</c:v>
                </c:pt>
              </c:numCache>
            </c:numRef>
          </c:val>
          <c:smooth val="0"/>
          <c:extLst>
            <c:ext xmlns:c16="http://schemas.microsoft.com/office/drawing/2014/chart" uri="{C3380CC4-5D6E-409C-BE32-E72D297353CC}">
              <c16:uniqueId val="{00000005-C54A-4572-B360-C9D8B9004604}"/>
            </c:ext>
          </c:extLst>
        </c:ser>
        <c:ser>
          <c:idx val="6"/>
          <c:order val="6"/>
          <c:tx>
            <c:strRef>
              <c:f>Graph!$B$315</c:f>
              <c:strCache>
                <c:ptCount val="1"/>
                <c:pt idx="0">
                  <c:v>109.5 Cash Ratio HB96</c:v>
                </c:pt>
              </c:strCache>
            </c:strRef>
          </c:tx>
          <c:spPr>
            <a:ln w="34925" cap="rnd">
              <a:solidFill>
                <a:schemeClr val="tx1"/>
              </a:solidFill>
              <a:round/>
            </a:ln>
            <a:effectLst>
              <a:outerShdw blurRad="40000" dist="23000" dir="5400000" rotWithShape="0">
                <a:srgbClr val="000000">
                  <a:alpha val="35000"/>
                </a:srgbClr>
              </a:outerShdw>
            </a:effectLst>
          </c:spPr>
          <c:marker>
            <c:symbol val="none"/>
          </c:marker>
          <c:cat>
            <c:strRef>
              <c:extLst>
                <c:ext xmlns:c15="http://schemas.microsoft.com/office/drawing/2012/chart" uri="{02D57815-91ED-43cb-92C2-25804820EDAC}">
                  <c15:fullRef>
                    <c15:sqref>Graph!$C$308:$J$308</c15:sqref>
                  </c15:fullRef>
                </c:ext>
              </c:extLst>
              <c:f>Graph!$F$308:$J$308</c:f>
              <c:strCache>
                <c:ptCount val="5"/>
                <c:pt idx="0">
                  <c:v>Est. 2025</c:v>
                </c:pt>
                <c:pt idx="1">
                  <c:v>Est. 2026</c:v>
                </c:pt>
                <c:pt idx="2">
                  <c:v>Est. 2027</c:v>
                </c:pt>
                <c:pt idx="3">
                  <c:v>Est. 2028</c:v>
                </c:pt>
                <c:pt idx="4">
                  <c:v>Est. 2029</c:v>
                </c:pt>
              </c:strCache>
            </c:strRef>
          </c:cat>
          <c:val>
            <c:numRef>
              <c:extLst>
                <c:ext xmlns:c15="http://schemas.microsoft.com/office/drawing/2012/chart" uri="{02D57815-91ED-43cb-92C2-25804820EDAC}">
                  <c15:fullRef>
                    <c15:sqref>Graph!$C$315:$J$315</c15:sqref>
                  </c15:fullRef>
                </c:ext>
              </c:extLst>
              <c:f>Graph!$F$315:$J$315</c:f>
              <c:numCache>
                <c:formatCode>"$"#,##0</c:formatCode>
                <c:ptCount val="5"/>
                <c:pt idx="0">
                  <c:v>2842118.2349999999</c:v>
                </c:pt>
                <c:pt idx="1">
                  <c:v>3156186.8062799992</c:v>
                </c:pt>
                <c:pt idx="2">
                  <c:v>3185179.2403056002</c:v>
                </c:pt>
                <c:pt idx="3">
                  <c:v>3330113.8618917121</c:v>
                </c:pt>
                <c:pt idx="4">
                  <c:v>3424126.205169546</c:v>
                </c:pt>
              </c:numCache>
            </c:numRef>
          </c:val>
          <c:smooth val="0"/>
          <c:extLst>
            <c:ext xmlns:c16="http://schemas.microsoft.com/office/drawing/2014/chart" uri="{C3380CC4-5D6E-409C-BE32-E72D297353CC}">
              <c16:uniqueId val="{00000006-C54A-4572-B360-C9D8B9004604}"/>
            </c:ext>
          </c:extLst>
        </c:ser>
        <c:dLbls>
          <c:showLegendKey val="0"/>
          <c:showVal val="0"/>
          <c:showCatName val="0"/>
          <c:showSerName val="0"/>
          <c:showPercent val="0"/>
          <c:showBubbleSize val="0"/>
        </c:dLbls>
        <c:marker val="1"/>
        <c:smooth val="0"/>
        <c:axId val="112745088"/>
        <c:axId val="112750976"/>
      </c:lineChart>
      <c:catAx>
        <c:axId val="112745088"/>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2750976"/>
        <c:crosses val="autoZero"/>
        <c:auto val="1"/>
        <c:lblAlgn val="ctr"/>
        <c:lblOffset val="20"/>
        <c:tickLblSkip val="1"/>
        <c:tickMarkSkip val="1"/>
        <c:noMultiLvlLbl val="0"/>
      </c:catAx>
      <c:valAx>
        <c:axId val="112750976"/>
        <c:scaling>
          <c:orientation val="minMax"/>
        </c:scaling>
        <c:delete val="0"/>
        <c:axPos val="l"/>
        <c:majorGridlines>
          <c:spPr>
            <a:ln w="9525" cap="flat" cmpd="sng" algn="ctr">
              <a:solidFill>
                <a:schemeClr val="tx1">
                  <a:lumMod val="15000"/>
                  <a:lumOff val="85000"/>
                </a:schemeClr>
              </a:solidFill>
              <a:round/>
            </a:ln>
            <a:effectLst/>
          </c:spPr>
        </c:majorGridlines>
        <c:numFmt formatCode="&quot;$&quot;#,##0" sourceLinked="1"/>
        <c:majorTickMark val="none"/>
        <c:minorTickMark val="none"/>
        <c:tickLblPos val="nextTo"/>
        <c:spPr>
          <a:noFill/>
          <a:ln>
            <a:noFill/>
          </a:ln>
          <a:effectLst/>
        </c:spPr>
        <c:txPr>
          <a:bodyPr rot="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274508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52">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drawings/drawing1.xml><?xml version="1.0" encoding="utf-8"?>
<c:userShapes xmlns:c="http://schemas.openxmlformats.org/drawingml/2006/chart">
  <cdr:relSizeAnchor xmlns:cdr="http://schemas.openxmlformats.org/drawingml/2006/chartDrawing">
    <cdr:from>
      <cdr:x>0.0101</cdr:x>
      <cdr:y>0.92254</cdr:y>
    </cdr:from>
    <cdr:to>
      <cdr:x>0.15355</cdr:x>
      <cdr:y>0.97738</cdr:y>
    </cdr:to>
    <cdr:sp macro="" textlink="">
      <cdr:nvSpPr>
        <cdr:cNvPr id="778241" name="Text Box 1"/>
        <cdr:cNvSpPr txBox="1">
          <a:spLocks xmlns:a="http://schemas.openxmlformats.org/drawingml/2006/main" noChangeArrowheads="1"/>
        </cdr:cNvSpPr>
      </cdr:nvSpPr>
      <cdr:spPr bwMode="auto">
        <a:xfrm xmlns:a="http://schemas.openxmlformats.org/drawingml/2006/main">
          <a:off x="75808" y="3743325"/>
          <a:ext cx="1076716" cy="222541"/>
        </a:xfrm>
        <a:prstGeom xmlns:a="http://schemas.openxmlformats.org/drawingml/2006/main" prst="rect">
          <a:avLst/>
        </a:prstGeom>
        <a:noFill xmlns:a="http://schemas.openxmlformats.org/drawingml/2006/main"/>
        <a:ln xmlns:a="http://schemas.openxmlformats.org/drawingml/2006/main" w="1">
          <a:noFill/>
          <a:miter lim="800000"/>
          <a:headEnd/>
          <a:tailEnd/>
        </a:ln>
      </cdr:spPr>
      <cdr:txBody>
        <a:bodyPr xmlns:a="http://schemas.openxmlformats.org/drawingml/2006/main" vertOverflow="clip" wrap="square" lIns="18288" tIns="18288" rIns="18288" bIns="18288" anchor="ctr" upright="1"/>
        <a:lstStyle xmlns:a="http://schemas.openxmlformats.org/drawingml/2006/main"/>
        <a:p xmlns:a="http://schemas.openxmlformats.org/drawingml/2006/main">
          <a:pPr algn="ctr" rtl="0">
            <a:defRPr sz="1000"/>
          </a:pPr>
          <a:endParaRPr lang="en-US" sz="800" b="1" i="0" strike="noStrike">
            <a:solidFill>
              <a:srgbClr val="000000"/>
            </a:solidFill>
            <a:latin typeface="Verdana"/>
            <a:ea typeface="Verdana"/>
            <a:cs typeface="Verdana"/>
          </a:endParaRPr>
        </a:p>
      </cdr:txBody>
    </cdr:sp>
  </cdr:relSizeAnchor>
  <cdr:relSizeAnchor xmlns:cdr="http://schemas.openxmlformats.org/drawingml/2006/chartDrawing">
    <cdr:from>
      <cdr:x>0.67433</cdr:x>
      <cdr:y>0.10126</cdr:y>
    </cdr:from>
    <cdr:to>
      <cdr:x>0.67794</cdr:x>
      <cdr:y>0.14139</cdr:y>
    </cdr:to>
    <cdr:sp macro="" textlink="">
      <cdr:nvSpPr>
        <cdr:cNvPr id="13314" name="Text Box 2"/>
        <cdr:cNvSpPr txBox="1">
          <a:spLocks xmlns:a="http://schemas.openxmlformats.org/drawingml/2006/main" noChangeArrowheads="1"/>
        </cdr:cNvSpPr>
      </cdr:nvSpPr>
      <cdr:spPr bwMode="auto">
        <a:xfrm xmlns:a="http://schemas.openxmlformats.org/drawingml/2006/main">
          <a:off x="6911141" y="408004"/>
          <a:ext cx="36997" cy="161647"/>
        </a:xfrm>
        <a:prstGeom xmlns:a="http://schemas.openxmlformats.org/drawingml/2006/main" prst="rect">
          <a:avLst/>
        </a:prstGeom>
        <a:noFill xmlns:a="http://schemas.openxmlformats.org/drawingml/2006/main"/>
        <a:ln xmlns:a="http://schemas.openxmlformats.org/drawingml/2006/main" w="1">
          <a:noFill/>
          <a:miter lim="800000"/>
          <a:headEnd/>
          <a:tailEnd/>
        </a:ln>
        <a:effectLst xmlns:a="http://schemas.openxmlformats.org/drawingml/2006/main"/>
      </cdr:spPr>
      <cdr:txBody>
        <a:bodyPr xmlns:a="http://schemas.openxmlformats.org/drawingml/2006/main" wrap="none" lIns="18288" tIns="18288" rIns="18288" bIns="18288" anchor="ctr" upright="1">
          <a:spAutoFit/>
        </a:bodyPr>
        <a:lstStyle xmlns:a="http://schemas.openxmlformats.org/drawingml/2006/main"/>
        <a:p xmlns:a="http://schemas.openxmlformats.org/drawingml/2006/main">
          <a:pPr algn="ctr" rtl="0">
            <a:defRPr sz="1000"/>
          </a:pPr>
          <a:endParaRPr lang="en-US" sz="800" b="1" i="0" strike="noStrike">
            <a:solidFill>
              <a:srgbClr val="000000"/>
            </a:solidFill>
            <a:latin typeface="Verdana"/>
            <a:ea typeface="Verdana"/>
            <a:cs typeface="Verdana"/>
          </a:endParaRPr>
        </a:p>
      </cdr:txBody>
    </cdr:sp>
  </cdr:relSizeAnchor>
  <cdr:relSizeAnchor xmlns:cdr="http://schemas.openxmlformats.org/drawingml/2006/chartDrawing">
    <cdr:from>
      <cdr:x>0.39841</cdr:x>
      <cdr:y>0.01768</cdr:y>
    </cdr:from>
    <cdr:to>
      <cdr:x>0.67348</cdr:x>
      <cdr:y>0.1063</cdr:y>
    </cdr:to>
    <cdr:sp macro="" textlink="">
      <cdr:nvSpPr>
        <cdr:cNvPr id="2" name="TextBox 1">
          <a:extLst xmlns:a="http://schemas.openxmlformats.org/drawingml/2006/main">
            <a:ext uri="{FF2B5EF4-FFF2-40B4-BE49-F238E27FC236}">
              <a16:creationId xmlns:a16="http://schemas.microsoft.com/office/drawing/2014/main" id="{7B87998B-D679-4723-9006-C0CCBD5D1E89}"/>
            </a:ext>
          </a:extLst>
        </cdr:cNvPr>
        <cdr:cNvSpPr txBox="1"/>
      </cdr:nvSpPr>
      <cdr:spPr>
        <a:xfrm xmlns:a="http://schemas.openxmlformats.org/drawingml/2006/main">
          <a:off x="4709005" y="91236"/>
          <a:ext cx="3251201" cy="4572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02A959-F778-4AB1-BA93-657CE6E8CEA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61CF1CE-2D45-463B-A5E2-9312B3C1B1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1BCB901-FB77-476B-8E3C-0618D694212A}"/>
              </a:ext>
            </a:extLst>
          </p:cNvPr>
          <p:cNvSpPr>
            <a:spLocks noGrp="1"/>
          </p:cNvSpPr>
          <p:nvPr>
            <p:ph type="dt" sz="half" idx="10"/>
          </p:nvPr>
        </p:nvSpPr>
        <p:spPr/>
        <p:txBody>
          <a:bodyPr/>
          <a:lstStyle/>
          <a:p>
            <a:fld id="{4E1A1C79-A3F8-42CF-8728-F8930FA29EF6}" type="datetimeFigureOut">
              <a:rPr lang="en-US" smtClean="0"/>
              <a:t>4/28/2025</a:t>
            </a:fld>
            <a:endParaRPr lang="en-US"/>
          </a:p>
        </p:txBody>
      </p:sp>
      <p:sp>
        <p:nvSpPr>
          <p:cNvPr id="5" name="Footer Placeholder 4">
            <a:extLst>
              <a:ext uri="{FF2B5EF4-FFF2-40B4-BE49-F238E27FC236}">
                <a16:creationId xmlns:a16="http://schemas.microsoft.com/office/drawing/2014/main" id="{79F8CFD4-B775-40F4-AA4A-2560E491386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B503F0D-20BE-446C-B3B2-39533854D8CE}"/>
              </a:ext>
            </a:extLst>
          </p:cNvPr>
          <p:cNvSpPr>
            <a:spLocks noGrp="1"/>
          </p:cNvSpPr>
          <p:nvPr>
            <p:ph type="sldNum" sz="quarter" idx="12"/>
          </p:nvPr>
        </p:nvSpPr>
        <p:spPr/>
        <p:txBody>
          <a:bodyPr/>
          <a:lstStyle/>
          <a:p>
            <a:fld id="{F083CB41-617E-46DB-B6DB-C46C45F216AC}" type="slidenum">
              <a:rPr lang="en-US" smtClean="0"/>
              <a:t>‹#›</a:t>
            </a:fld>
            <a:endParaRPr lang="en-US"/>
          </a:p>
        </p:txBody>
      </p:sp>
    </p:spTree>
    <p:extLst>
      <p:ext uri="{BB962C8B-B14F-4D97-AF65-F5344CB8AC3E}">
        <p14:creationId xmlns:p14="http://schemas.microsoft.com/office/powerpoint/2010/main" val="37905497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1C9FD2-588D-4DF2-8F51-51EF37F80C6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8E1CF01-60D5-4772-A0EC-A328260A7DBA}"/>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A7359FD-2087-460E-BCF2-50FF8CC4D7C7}"/>
              </a:ext>
            </a:extLst>
          </p:cNvPr>
          <p:cNvSpPr>
            <a:spLocks noGrp="1"/>
          </p:cNvSpPr>
          <p:nvPr>
            <p:ph type="dt" sz="half" idx="10"/>
          </p:nvPr>
        </p:nvSpPr>
        <p:spPr/>
        <p:txBody>
          <a:bodyPr/>
          <a:lstStyle/>
          <a:p>
            <a:fld id="{4E1A1C79-A3F8-42CF-8728-F8930FA29EF6}" type="datetimeFigureOut">
              <a:rPr lang="en-US" smtClean="0"/>
              <a:t>4/28/2025</a:t>
            </a:fld>
            <a:endParaRPr lang="en-US"/>
          </a:p>
        </p:txBody>
      </p:sp>
      <p:sp>
        <p:nvSpPr>
          <p:cNvPr id="5" name="Footer Placeholder 4">
            <a:extLst>
              <a:ext uri="{FF2B5EF4-FFF2-40B4-BE49-F238E27FC236}">
                <a16:creationId xmlns:a16="http://schemas.microsoft.com/office/drawing/2014/main" id="{3C89DAC1-4E70-4E40-9951-4A0BD196C5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7A1914E-0CC3-449A-88B0-62D84E337B80}"/>
              </a:ext>
            </a:extLst>
          </p:cNvPr>
          <p:cNvSpPr>
            <a:spLocks noGrp="1"/>
          </p:cNvSpPr>
          <p:nvPr>
            <p:ph type="sldNum" sz="quarter" idx="12"/>
          </p:nvPr>
        </p:nvSpPr>
        <p:spPr/>
        <p:txBody>
          <a:bodyPr/>
          <a:lstStyle/>
          <a:p>
            <a:fld id="{F083CB41-617E-46DB-B6DB-C46C45F216AC}" type="slidenum">
              <a:rPr lang="en-US" smtClean="0"/>
              <a:t>‹#›</a:t>
            </a:fld>
            <a:endParaRPr lang="en-US"/>
          </a:p>
        </p:txBody>
      </p:sp>
    </p:spTree>
    <p:extLst>
      <p:ext uri="{BB962C8B-B14F-4D97-AF65-F5344CB8AC3E}">
        <p14:creationId xmlns:p14="http://schemas.microsoft.com/office/powerpoint/2010/main" val="25158359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277E3D0-CA86-4BFA-B174-F7827C1D459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F499801-FDE4-4959-B326-6074A5449C01}"/>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B715B7B-B740-4F29-8561-F0B275634D4A}"/>
              </a:ext>
            </a:extLst>
          </p:cNvPr>
          <p:cNvSpPr>
            <a:spLocks noGrp="1"/>
          </p:cNvSpPr>
          <p:nvPr>
            <p:ph type="dt" sz="half" idx="10"/>
          </p:nvPr>
        </p:nvSpPr>
        <p:spPr/>
        <p:txBody>
          <a:bodyPr/>
          <a:lstStyle/>
          <a:p>
            <a:fld id="{4E1A1C79-A3F8-42CF-8728-F8930FA29EF6}" type="datetimeFigureOut">
              <a:rPr lang="en-US" smtClean="0"/>
              <a:t>4/28/2025</a:t>
            </a:fld>
            <a:endParaRPr lang="en-US"/>
          </a:p>
        </p:txBody>
      </p:sp>
      <p:sp>
        <p:nvSpPr>
          <p:cNvPr id="5" name="Footer Placeholder 4">
            <a:extLst>
              <a:ext uri="{FF2B5EF4-FFF2-40B4-BE49-F238E27FC236}">
                <a16:creationId xmlns:a16="http://schemas.microsoft.com/office/drawing/2014/main" id="{64659122-FBE4-41CF-B9F6-FEFF4F3D042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9C3DABA-8FF1-497F-AB95-C0C955563E68}"/>
              </a:ext>
            </a:extLst>
          </p:cNvPr>
          <p:cNvSpPr>
            <a:spLocks noGrp="1"/>
          </p:cNvSpPr>
          <p:nvPr>
            <p:ph type="sldNum" sz="quarter" idx="12"/>
          </p:nvPr>
        </p:nvSpPr>
        <p:spPr/>
        <p:txBody>
          <a:bodyPr/>
          <a:lstStyle/>
          <a:p>
            <a:fld id="{F083CB41-617E-46DB-B6DB-C46C45F216AC}" type="slidenum">
              <a:rPr lang="en-US" smtClean="0"/>
              <a:t>‹#›</a:t>
            </a:fld>
            <a:endParaRPr lang="en-US"/>
          </a:p>
        </p:txBody>
      </p:sp>
    </p:spTree>
    <p:extLst>
      <p:ext uri="{BB962C8B-B14F-4D97-AF65-F5344CB8AC3E}">
        <p14:creationId xmlns:p14="http://schemas.microsoft.com/office/powerpoint/2010/main" val="1349609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09B0E9-3699-45B8-930C-0E733C39844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283D6EE-8C16-434F-9FB3-10230FDEC5D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CD1C04D-CD76-4012-A641-A948DABBC540}"/>
              </a:ext>
            </a:extLst>
          </p:cNvPr>
          <p:cNvSpPr>
            <a:spLocks noGrp="1"/>
          </p:cNvSpPr>
          <p:nvPr>
            <p:ph type="dt" sz="half" idx="10"/>
          </p:nvPr>
        </p:nvSpPr>
        <p:spPr/>
        <p:txBody>
          <a:bodyPr/>
          <a:lstStyle/>
          <a:p>
            <a:fld id="{4E1A1C79-A3F8-42CF-8728-F8930FA29EF6}" type="datetimeFigureOut">
              <a:rPr lang="en-US" smtClean="0"/>
              <a:t>4/28/2025</a:t>
            </a:fld>
            <a:endParaRPr lang="en-US"/>
          </a:p>
        </p:txBody>
      </p:sp>
      <p:sp>
        <p:nvSpPr>
          <p:cNvPr id="5" name="Footer Placeholder 4">
            <a:extLst>
              <a:ext uri="{FF2B5EF4-FFF2-40B4-BE49-F238E27FC236}">
                <a16:creationId xmlns:a16="http://schemas.microsoft.com/office/drawing/2014/main" id="{1369BAA4-CA06-4526-B39C-99943CB3230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DDEA4E8-0FEA-4033-BA26-BFC54912614E}"/>
              </a:ext>
            </a:extLst>
          </p:cNvPr>
          <p:cNvSpPr>
            <a:spLocks noGrp="1"/>
          </p:cNvSpPr>
          <p:nvPr>
            <p:ph type="sldNum" sz="quarter" idx="12"/>
          </p:nvPr>
        </p:nvSpPr>
        <p:spPr/>
        <p:txBody>
          <a:bodyPr/>
          <a:lstStyle/>
          <a:p>
            <a:fld id="{F083CB41-617E-46DB-B6DB-C46C45F216AC}" type="slidenum">
              <a:rPr lang="en-US" smtClean="0"/>
              <a:t>‹#›</a:t>
            </a:fld>
            <a:endParaRPr lang="en-US"/>
          </a:p>
        </p:txBody>
      </p:sp>
    </p:spTree>
    <p:extLst>
      <p:ext uri="{BB962C8B-B14F-4D97-AF65-F5344CB8AC3E}">
        <p14:creationId xmlns:p14="http://schemas.microsoft.com/office/powerpoint/2010/main" val="23672948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1F6FD4-6BE6-41CC-BBCD-BBF1643CF38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5B15A47-BC5F-42B3-A462-A7E198C0B25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639A899C-9D27-4FE9-9D8D-7DAC3C60D845}"/>
              </a:ext>
            </a:extLst>
          </p:cNvPr>
          <p:cNvSpPr>
            <a:spLocks noGrp="1"/>
          </p:cNvSpPr>
          <p:nvPr>
            <p:ph type="dt" sz="half" idx="10"/>
          </p:nvPr>
        </p:nvSpPr>
        <p:spPr/>
        <p:txBody>
          <a:bodyPr/>
          <a:lstStyle/>
          <a:p>
            <a:fld id="{4E1A1C79-A3F8-42CF-8728-F8930FA29EF6}" type="datetimeFigureOut">
              <a:rPr lang="en-US" smtClean="0"/>
              <a:t>4/28/2025</a:t>
            </a:fld>
            <a:endParaRPr lang="en-US"/>
          </a:p>
        </p:txBody>
      </p:sp>
      <p:sp>
        <p:nvSpPr>
          <p:cNvPr id="5" name="Footer Placeholder 4">
            <a:extLst>
              <a:ext uri="{FF2B5EF4-FFF2-40B4-BE49-F238E27FC236}">
                <a16:creationId xmlns:a16="http://schemas.microsoft.com/office/drawing/2014/main" id="{68E5CE9D-DEDB-4B5B-9427-60E3DE25DBE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79AD176-35D3-4209-B949-19DE96D37F8C}"/>
              </a:ext>
            </a:extLst>
          </p:cNvPr>
          <p:cNvSpPr>
            <a:spLocks noGrp="1"/>
          </p:cNvSpPr>
          <p:nvPr>
            <p:ph type="sldNum" sz="quarter" idx="12"/>
          </p:nvPr>
        </p:nvSpPr>
        <p:spPr/>
        <p:txBody>
          <a:bodyPr/>
          <a:lstStyle/>
          <a:p>
            <a:fld id="{F083CB41-617E-46DB-B6DB-C46C45F216AC}" type="slidenum">
              <a:rPr lang="en-US" smtClean="0"/>
              <a:t>‹#›</a:t>
            </a:fld>
            <a:endParaRPr lang="en-US"/>
          </a:p>
        </p:txBody>
      </p:sp>
    </p:spTree>
    <p:extLst>
      <p:ext uri="{BB962C8B-B14F-4D97-AF65-F5344CB8AC3E}">
        <p14:creationId xmlns:p14="http://schemas.microsoft.com/office/powerpoint/2010/main" val="28696985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FEEEEA-3A3C-463B-97C4-581DE90A0AC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1F43ED4-8F7B-420B-8076-ECE371B3ABA7}"/>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E83F49E-5C21-4073-BA73-F7D95AA87003}"/>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4E76EDF-5080-4AEF-8CF9-EEE52FE0EBF5}"/>
              </a:ext>
            </a:extLst>
          </p:cNvPr>
          <p:cNvSpPr>
            <a:spLocks noGrp="1"/>
          </p:cNvSpPr>
          <p:nvPr>
            <p:ph type="dt" sz="half" idx="10"/>
          </p:nvPr>
        </p:nvSpPr>
        <p:spPr/>
        <p:txBody>
          <a:bodyPr/>
          <a:lstStyle/>
          <a:p>
            <a:fld id="{4E1A1C79-A3F8-42CF-8728-F8930FA29EF6}" type="datetimeFigureOut">
              <a:rPr lang="en-US" smtClean="0"/>
              <a:t>4/28/2025</a:t>
            </a:fld>
            <a:endParaRPr lang="en-US"/>
          </a:p>
        </p:txBody>
      </p:sp>
      <p:sp>
        <p:nvSpPr>
          <p:cNvPr id="6" name="Footer Placeholder 5">
            <a:extLst>
              <a:ext uri="{FF2B5EF4-FFF2-40B4-BE49-F238E27FC236}">
                <a16:creationId xmlns:a16="http://schemas.microsoft.com/office/drawing/2014/main" id="{7BF5A464-0E4B-45BA-941A-CB9BD95BD3B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3EEBFC1-3F57-4D4B-8BDE-641A8FF21201}"/>
              </a:ext>
            </a:extLst>
          </p:cNvPr>
          <p:cNvSpPr>
            <a:spLocks noGrp="1"/>
          </p:cNvSpPr>
          <p:nvPr>
            <p:ph type="sldNum" sz="quarter" idx="12"/>
          </p:nvPr>
        </p:nvSpPr>
        <p:spPr/>
        <p:txBody>
          <a:bodyPr/>
          <a:lstStyle/>
          <a:p>
            <a:fld id="{F083CB41-617E-46DB-B6DB-C46C45F216AC}" type="slidenum">
              <a:rPr lang="en-US" smtClean="0"/>
              <a:t>‹#›</a:t>
            </a:fld>
            <a:endParaRPr lang="en-US"/>
          </a:p>
        </p:txBody>
      </p:sp>
    </p:spTree>
    <p:extLst>
      <p:ext uri="{BB962C8B-B14F-4D97-AF65-F5344CB8AC3E}">
        <p14:creationId xmlns:p14="http://schemas.microsoft.com/office/powerpoint/2010/main" val="1159145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B3F2ED-CE48-44D6-A668-C066B5B2722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E1801C7-EDCA-4FF7-870D-2661DE51C7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45ACE751-C928-4461-BFF3-352AF71D76F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6E17477-32A3-4C6C-A087-0ABCBF7738D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8796F8A-1116-4BB3-A7B5-0E07D3DF6DB5}"/>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84B7F96-CB56-4F10-96B8-71FB6CA45AD9}"/>
              </a:ext>
            </a:extLst>
          </p:cNvPr>
          <p:cNvSpPr>
            <a:spLocks noGrp="1"/>
          </p:cNvSpPr>
          <p:nvPr>
            <p:ph type="dt" sz="half" idx="10"/>
          </p:nvPr>
        </p:nvSpPr>
        <p:spPr/>
        <p:txBody>
          <a:bodyPr/>
          <a:lstStyle/>
          <a:p>
            <a:fld id="{4E1A1C79-A3F8-42CF-8728-F8930FA29EF6}" type="datetimeFigureOut">
              <a:rPr lang="en-US" smtClean="0"/>
              <a:t>4/28/2025</a:t>
            </a:fld>
            <a:endParaRPr lang="en-US"/>
          </a:p>
        </p:txBody>
      </p:sp>
      <p:sp>
        <p:nvSpPr>
          <p:cNvPr id="8" name="Footer Placeholder 7">
            <a:extLst>
              <a:ext uri="{FF2B5EF4-FFF2-40B4-BE49-F238E27FC236}">
                <a16:creationId xmlns:a16="http://schemas.microsoft.com/office/drawing/2014/main" id="{A47CDB58-2C0C-4D44-93DB-E77EF2813D8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43FF305-887E-4C2C-8707-7C157838ADFA}"/>
              </a:ext>
            </a:extLst>
          </p:cNvPr>
          <p:cNvSpPr>
            <a:spLocks noGrp="1"/>
          </p:cNvSpPr>
          <p:nvPr>
            <p:ph type="sldNum" sz="quarter" idx="12"/>
          </p:nvPr>
        </p:nvSpPr>
        <p:spPr/>
        <p:txBody>
          <a:bodyPr/>
          <a:lstStyle/>
          <a:p>
            <a:fld id="{F083CB41-617E-46DB-B6DB-C46C45F216AC}" type="slidenum">
              <a:rPr lang="en-US" smtClean="0"/>
              <a:t>‹#›</a:t>
            </a:fld>
            <a:endParaRPr lang="en-US"/>
          </a:p>
        </p:txBody>
      </p:sp>
    </p:spTree>
    <p:extLst>
      <p:ext uri="{BB962C8B-B14F-4D97-AF65-F5344CB8AC3E}">
        <p14:creationId xmlns:p14="http://schemas.microsoft.com/office/powerpoint/2010/main" val="904886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B855CC-E313-4F07-9D01-8582D4AEBE2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BB9129A-29EC-44FA-BFB9-4EA49D37767E}"/>
              </a:ext>
            </a:extLst>
          </p:cNvPr>
          <p:cNvSpPr>
            <a:spLocks noGrp="1"/>
          </p:cNvSpPr>
          <p:nvPr>
            <p:ph type="dt" sz="half" idx="10"/>
          </p:nvPr>
        </p:nvSpPr>
        <p:spPr/>
        <p:txBody>
          <a:bodyPr/>
          <a:lstStyle/>
          <a:p>
            <a:fld id="{4E1A1C79-A3F8-42CF-8728-F8930FA29EF6}" type="datetimeFigureOut">
              <a:rPr lang="en-US" smtClean="0"/>
              <a:t>4/28/2025</a:t>
            </a:fld>
            <a:endParaRPr lang="en-US"/>
          </a:p>
        </p:txBody>
      </p:sp>
      <p:sp>
        <p:nvSpPr>
          <p:cNvPr id="4" name="Footer Placeholder 3">
            <a:extLst>
              <a:ext uri="{FF2B5EF4-FFF2-40B4-BE49-F238E27FC236}">
                <a16:creationId xmlns:a16="http://schemas.microsoft.com/office/drawing/2014/main" id="{3C05CA3E-775E-4735-A864-B58EB6435B2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A852522-D013-45C3-A5FB-EDA69A7BE1DD}"/>
              </a:ext>
            </a:extLst>
          </p:cNvPr>
          <p:cNvSpPr>
            <a:spLocks noGrp="1"/>
          </p:cNvSpPr>
          <p:nvPr>
            <p:ph type="sldNum" sz="quarter" idx="12"/>
          </p:nvPr>
        </p:nvSpPr>
        <p:spPr/>
        <p:txBody>
          <a:bodyPr/>
          <a:lstStyle/>
          <a:p>
            <a:fld id="{F083CB41-617E-46DB-B6DB-C46C45F216AC}" type="slidenum">
              <a:rPr lang="en-US" smtClean="0"/>
              <a:t>‹#›</a:t>
            </a:fld>
            <a:endParaRPr lang="en-US"/>
          </a:p>
        </p:txBody>
      </p:sp>
    </p:spTree>
    <p:extLst>
      <p:ext uri="{BB962C8B-B14F-4D97-AF65-F5344CB8AC3E}">
        <p14:creationId xmlns:p14="http://schemas.microsoft.com/office/powerpoint/2010/main" val="24867514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0B7C96B-C8AE-449E-BDE1-D243D8EE6006}"/>
              </a:ext>
            </a:extLst>
          </p:cNvPr>
          <p:cNvSpPr>
            <a:spLocks noGrp="1"/>
          </p:cNvSpPr>
          <p:nvPr>
            <p:ph type="dt" sz="half" idx="10"/>
          </p:nvPr>
        </p:nvSpPr>
        <p:spPr/>
        <p:txBody>
          <a:bodyPr/>
          <a:lstStyle/>
          <a:p>
            <a:fld id="{4E1A1C79-A3F8-42CF-8728-F8930FA29EF6}" type="datetimeFigureOut">
              <a:rPr lang="en-US" smtClean="0"/>
              <a:t>4/28/2025</a:t>
            </a:fld>
            <a:endParaRPr lang="en-US"/>
          </a:p>
        </p:txBody>
      </p:sp>
      <p:sp>
        <p:nvSpPr>
          <p:cNvPr id="3" name="Footer Placeholder 2">
            <a:extLst>
              <a:ext uri="{FF2B5EF4-FFF2-40B4-BE49-F238E27FC236}">
                <a16:creationId xmlns:a16="http://schemas.microsoft.com/office/drawing/2014/main" id="{C47D4ED2-4854-4474-8409-DD35E92430C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489D818-15A1-472A-9854-4341CC13DA8A}"/>
              </a:ext>
            </a:extLst>
          </p:cNvPr>
          <p:cNvSpPr>
            <a:spLocks noGrp="1"/>
          </p:cNvSpPr>
          <p:nvPr>
            <p:ph type="sldNum" sz="quarter" idx="12"/>
          </p:nvPr>
        </p:nvSpPr>
        <p:spPr/>
        <p:txBody>
          <a:bodyPr/>
          <a:lstStyle/>
          <a:p>
            <a:fld id="{F083CB41-617E-46DB-B6DB-C46C45F216AC}" type="slidenum">
              <a:rPr lang="en-US" smtClean="0"/>
              <a:t>‹#›</a:t>
            </a:fld>
            <a:endParaRPr lang="en-US"/>
          </a:p>
        </p:txBody>
      </p:sp>
    </p:spTree>
    <p:extLst>
      <p:ext uri="{BB962C8B-B14F-4D97-AF65-F5344CB8AC3E}">
        <p14:creationId xmlns:p14="http://schemas.microsoft.com/office/powerpoint/2010/main" val="29341404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804A6F-FC09-40FB-8DDE-B7C1BAEDA92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99D3B23-34B1-4237-8D25-3E2CF48ADA3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3FF2F01-0F4D-40E6-9EEF-CBBD61CAD1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9F568CE-3A2C-43AB-B12C-755106DF9FBB}"/>
              </a:ext>
            </a:extLst>
          </p:cNvPr>
          <p:cNvSpPr>
            <a:spLocks noGrp="1"/>
          </p:cNvSpPr>
          <p:nvPr>
            <p:ph type="dt" sz="half" idx="10"/>
          </p:nvPr>
        </p:nvSpPr>
        <p:spPr/>
        <p:txBody>
          <a:bodyPr/>
          <a:lstStyle/>
          <a:p>
            <a:fld id="{4E1A1C79-A3F8-42CF-8728-F8930FA29EF6}" type="datetimeFigureOut">
              <a:rPr lang="en-US" smtClean="0"/>
              <a:t>4/28/2025</a:t>
            </a:fld>
            <a:endParaRPr lang="en-US"/>
          </a:p>
        </p:txBody>
      </p:sp>
      <p:sp>
        <p:nvSpPr>
          <p:cNvPr id="6" name="Footer Placeholder 5">
            <a:extLst>
              <a:ext uri="{FF2B5EF4-FFF2-40B4-BE49-F238E27FC236}">
                <a16:creationId xmlns:a16="http://schemas.microsoft.com/office/drawing/2014/main" id="{1B599B48-6669-4DCE-BB32-EFA8FE48F34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5E9DD7D-7CDE-420C-A7F7-A6EA6AC14CC7}"/>
              </a:ext>
            </a:extLst>
          </p:cNvPr>
          <p:cNvSpPr>
            <a:spLocks noGrp="1"/>
          </p:cNvSpPr>
          <p:nvPr>
            <p:ph type="sldNum" sz="quarter" idx="12"/>
          </p:nvPr>
        </p:nvSpPr>
        <p:spPr/>
        <p:txBody>
          <a:bodyPr/>
          <a:lstStyle/>
          <a:p>
            <a:fld id="{F083CB41-617E-46DB-B6DB-C46C45F216AC}" type="slidenum">
              <a:rPr lang="en-US" smtClean="0"/>
              <a:t>‹#›</a:t>
            </a:fld>
            <a:endParaRPr lang="en-US"/>
          </a:p>
        </p:txBody>
      </p:sp>
    </p:spTree>
    <p:extLst>
      <p:ext uri="{BB962C8B-B14F-4D97-AF65-F5344CB8AC3E}">
        <p14:creationId xmlns:p14="http://schemas.microsoft.com/office/powerpoint/2010/main" val="24806468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43FB41-80F2-4B12-B66B-182FE916E46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47A81E-DF57-4FF5-90FA-55C4C1E6ADA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D24AD82-F2C5-44E4-A246-0B7BCA72F95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BB3FF6A-5808-4A0B-AA75-76A39C9484ED}"/>
              </a:ext>
            </a:extLst>
          </p:cNvPr>
          <p:cNvSpPr>
            <a:spLocks noGrp="1"/>
          </p:cNvSpPr>
          <p:nvPr>
            <p:ph type="dt" sz="half" idx="10"/>
          </p:nvPr>
        </p:nvSpPr>
        <p:spPr/>
        <p:txBody>
          <a:bodyPr/>
          <a:lstStyle/>
          <a:p>
            <a:fld id="{4E1A1C79-A3F8-42CF-8728-F8930FA29EF6}" type="datetimeFigureOut">
              <a:rPr lang="en-US" smtClean="0"/>
              <a:t>4/28/2025</a:t>
            </a:fld>
            <a:endParaRPr lang="en-US"/>
          </a:p>
        </p:txBody>
      </p:sp>
      <p:sp>
        <p:nvSpPr>
          <p:cNvPr id="6" name="Footer Placeholder 5">
            <a:extLst>
              <a:ext uri="{FF2B5EF4-FFF2-40B4-BE49-F238E27FC236}">
                <a16:creationId xmlns:a16="http://schemas.microsoft.com/office/drawing/2014/main" id="{E154C63D-F026-4B40-99D5-1DB322B3D8F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7ABDB3E-0B17-458D-BE4D-41709CEC2D47}"/>
              </a:ext>
            </a:extLst>
          </p:cNvPr>
          <p:cNvSpPr>
            <a:spLocks noGrp="1"/>
          </p:cNvSpPr>
          <p:nvPr>
            <p:ph type="sldNum" sz="quarter" idx="12"/>
          </p:nvPr>
        </p:nvSpPr>
        <p:spPr/>
        <p:txBody>
          <a:bodyPr/>
          <a:lstStyle/>
          <a:p>
            <a:fld id="{F083CB41-617E-46DB-B6DB-C46C45F216AC}" type="slidenum">
              <a:rPr lang="en-US" smtClean="0"/>
              <a:t>‹#›</a:t>
            </a:fld>
            <a:endParaRPr lang="en-US"/>
          </a:p>
        </p:txBody>
      </p:sp>
    </p:spTree>
    <p:extLst>
      <p:ext uri="{BB962C8B-B14F-4D97-AF65-F5344CB8AC3E}">
        <p14:creationId xmlns:p14="http://schemas.microsoft.com/office/powerpoint/2010/main" val="28295999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471DEE6-BA6E-4638-8161-A1CD897D8F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770631E-ED6C-48E8-9E67-17753002FBC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D4879EC-FE14-47DB-BB64-334022E8701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1A1C79-A3F8-42CF-8728-F8930FA29EF6}" type="datetimeFigureOut">
              <a:rPr lang="en-US" smtClean="0"/>
              <a:t>4/28/2025</a:t>
            </a:fld>
            <a:endParaRPr lang="en-US"/>
          </a:p>
        </p:txBody>
      </p:sp>
      <p:sp>
        <p:nvSpPr>
          <p:cNvPr id="5" name="Footer Placeholder 4">
            <a:extLst>
              <a:ext uri="{FF2B5EF4-FFF2-40B4-BE49-F238E27FC236}">
                <a16:creationId xmlns:a16="http://schemas.microsoft.com/office/drawing/2014/main" id="{4176BD8D-5B51-4B1C-8337-5E3E5D0CADA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093C94D-A5EF-4B01-8290-824266ADC9D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83CB41-617E-46DB-B6DB-C46C45F216AC}" type="slidenum">
              <a:rPr lang="en-US" smtClean="0"/>
              <a:t>‹#›</a:t>
            </a:fld>
            <a:endParaRPr lang="en-US"/>
          </a:p>
        </p:txBody>
      </p:sp>
    </p:spTree>
    <p:extLst>
      <p:ext uri="{BB962C8B-B14F-4D97-AF65-F5344CB8AC3E}">
        <p14:creationId xmlns:p14="http://schemas.microsoft.com/office/powerpoint/2010/main" val="143067066"/>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B1212A4-E9EC-4213-AA5F-95FD4F022040}"/>
              </a:ext>
            </a:extLst>
          </p:cNvPr>
          <p:cNvSpPr>
            <a:spLocks noGrp="1"/>
          </p:cNvSpPr>
          <p:nvPr>
            <p:ph type="ctrTitle"/>
          </p:nvPr>
        </p:nvSpPr>
        <p:spPr>
          <a:xfrm>
            <a:off x="1524000" y="254145"/>
            <a:ext cx="9144000" cy="965055"/>
          </a:xfrm>
          <a:effectLst>
            <a:glow rad="127000">
              <a:schemeClr val="tx1"/>
            </a:glow>
            <a:outerShdw blurRad="50800" dist="50800" dir="5400000" sx="1000" sy="1000" algn="ctr" rotWithShape="0">
              <a:srgbClr val="000000">
                <a:alpha val="43137"/>
              </a:srgbClr>
            </a:outerShdw>
          </a:effectLst>
        </p:spPr>
        <p:txBody>
          <a:bodyPr/>
          <a:lstStyle/>
          <a:p>
            <a:r>
              <a:rPr lang="en-US" dirty="0">
                <a:solidFill>
                  <a:srgbClr val="FF0000"/>
                </a:solidFill>
                <a:effectLst>
                  <a:outerShdw blurRad="50800" dist="38100" dir="2700000" algn="tl" rotWithShape="0">
                    <a:prstClr val="black">
                      <a:alpha val="40000"/>
                    </a:prstClr>
                  </a:outerShdw>
                </a:effectLst>
              </a:rPr>
              <a:t>Ridgedale Local Schools</a:t>
            </a:r>
          </a:p>
        </p:txBody>
      </p:sp>
      <p:sp>
        <p:nvSpPr>
          <p:cNvPr id="9" name="Subtitle 8">
            <a:extLst>
              <a:ext uri="{FF2B5EF4-FFF2-40B4-BE49-F238E27FC236}">
                <a16:creationId xmlns:a16="http://schemas.microsoft.com/office/drawing/2014/main" id="{590A5734-A5D8-44C9-BBD6-160903389E1B}"/>
              </a:ext>
            </a:extLst>
          </p:cNvPr>
          <p:cNvSpPr>
            <a:spLocks noGrp="1"/>
          </p:cNvSpPr>
          <p:nvPr>
            <p:ph type="subTitle" idx="1"/>
          </p:nvPr>
        </p:nvSpPr>
        <p:spPr>
          <a:xfrm>
            <a:off x="1523999" y="1727201"/>
            <a:ext cx="9144000" cy="516466"/>
          </a:xfrm>
        </p:spPr>
        <p:txBody>
          <a:bodyPr>
            <a:normAutofit/>
          </a:bodyPr>
          <a:lstStyle/>
          <a:p>
            <a:r>
              <a:rPr lang="en-US" dirty="0"/>
              <a:t>HB 96 Discussion</a:t>
            </a:r>
          </a:p>
        </p:txBody>
      </p:sp>
      <p:sp>
        <p:nvSpPr>
          <p:cNvPr id="12" name="TextBox 11">
            <a:extLst>
              <a:ext uri="{FF2B5EF4-FFF2-40B4-BE49-F238E27FC236}">
                <a16:creationId xmlns:a16="http://schemas.microsoft.com/office/drawing/2014/main" id="{49115802-E92E-4B7D-83F8-79D65D2E1874}"/>
              </a:ext>
            </a:extLst>
          </p:cNvPr>
          <p:cNvSpPr txBox="1"/>
          <p:nvPr/>
        </p:nvSpPr>
        <p:spPr>
          <a:xfrm>
            <a:off x="1588654" y="5855855"/>
            <a:ext cx="9143999" cy="369332"/>
          </a:xfrm>
          <a:prstGeom prst="rect">
            <a:avLst/>
          </a:prstGeom>
          <a:noFill/>
        </p:spPr>
        <p:txBody>
          <a:bodyPr wrap="square" rtlCol="0">
            <a:spAutoFit/>
          </a:bodyPr>
          <a:lstStyle/>
          <a:p>
            <a:pPr algn="ctr"/>
            <a:r>
              <a:rPr lang="en-US" dirty="0"/>
              <a:t>Presented by: Matthew Cordes, Treasurer/CFO</a:t>
            </a:r>
          </a:p>
        </p:txBody>
      </p:sp>
      <p:pic>
        <p:nvPicPr>
          <p:cNvPr id="14" name="Picture 13">
            <a:extLst>
              <a:ext uri="{FF2B5EF4-FFF2-40B4-BE49-F238E27FC236}">
                <a16:creationId xmlns:a16="http://schemas.microsoft.com/office/drawing/2014/main" id="{DA6CA0B7-6DF1-4F9C-B895-FA3C672811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63407" y="2953958"/>
            <a:ext cx="2653394" cy="2024442"/>
          </a:xfrm>
          <a:prstGeom prst="rect">
            <a:avLst/>
          </a:prstGeom>
        </p:spPr>
      </p:pic>
    </p:spTree>
    <p:extLst>
      <p:ext uri="{BB962C8B-B14F-4D97-AF65-F5344CB8AC3E}">
        <p14:creationId xmlns:p14="http://schemas.microsoft.com/office/powerpoint/2010/main" val="33051137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B1212A4-E9EC-4213-AA5F-95FD4F022040}"/>
              </a:ext>
            </a:extLst>
          </p:cNvPr>
          <p:cNvSpPr>
            <a:spLocks noGrp="1"/>
          </p:cNvSpPr>
          <p:nvPr>
            <p:ph type="ctrTitle"/>
          </p:nvPr>
        </p:nvSpPr>
        <p:spPr>
          <a:xfrm>
            <a:off x="1524000" y="254145"/>
            <a:ext cx="9144000" cy="965055"/>
          </a:xfrm>
          <a:effectLst>
            <a:glow rad="127000">
              <a:schemeClr val="tx1"/>
            </a:glow>
            <a:outerShdw blurRad="50800" dist="50800" dir="5400000" sx="1000" sy="1000" algn="ctr" rotWithShape="0">
              <a:srgbClr val="000000">
                <a:alpha val="43137"/>
              </a:srgbClr>
            </a:outerShdw>
          </a:effectLst>
        </p:spPr>
        <p:txBody>
          <a:bodyPr/>
          <a:lstStyle/>
          <a:p>
            <a:r>
              <a:rPr lang="en-US" dirty="0">
                <a:solidFill>
                  <a:srgbClr val="FF0000"/>
                </a:solidFill>
                <a:effectLst>
                  <a:outerShdw blurRad="50800" dist="38100" dir="2700000" algn="tl" rotWithShape="0">
                    <a:prstClr val="black">
                      <a:alpha val="40000"/>
                    </a:prstClr>
                  </a:outerShdw>
                </a:effectLst>
              </a:rPr>
              <a:t>House Bill 96 Discussion</a:t>
            </a:r>
          </a:p>
        </p:txBody>
      </p:sp>
      <p:sp>
        <p:nvSpPr>
          <p:cNvPr id="9" name="Subtitle 8">
            <a:extLst>
              <a:ext uri="{FF2B5EF4-FFF2-40B4-BE49-F238E27FC236}">
                <a16:creationId xmlns:a16="http://schemas.microsoft.com/office/drawing/2014/main" id="{590A5734-A5D8-44C9-BBD6-160903389E1B}"/>
              </a:ext>
            </a:extLst>
          </p:cNvPr>
          <p:cNvSpPr>
            <a:spLocks noGrp="1"/>
          </p:cNvSpPr>
          <p:nvPr>
            <p:ph type="subTitle" idx="1"/>
          </p:nvPr>
        </p:nvSpPr>
        <p:spPr>
          <a:xfrm>
            <a:off x="1524000" y="1440728"/>
            <a:ext cx="9144000" cy="4803053"/>
          </a:xfrm>
        </p:spPr>
        <p:txBody>
          <a:bodyPr>
            <a:normAutofit lnSpcReduction="10000"/>
          </a:bodyPr>
          <a:lstStyle/>
          <a:p>
            <a:r>
              <a:rPr lang="en-US" dirty="0"/>
              <a:t>What is it?</a:t>
            </a:r>
          </a:p>
          <a:p>
            <a:pPr algn="l"/>
            <a:r>
              <a:rPr lang="en-US" dirty="0"/>
              <a:t>House Bill 96 is the State Budget proposal that outlines how funds will be expended over the 2026-2027 Biennium.</a:t>
            </a:r>
          </a:p>
          <a:p>
            <a:r>
              <a:rPr lang="en-US" dirty="0"/>
              <a:t>What does it say about Schools?</a:t>
            </a:r>
          </a:p>
          <a:p>
            <a:pPr marL="342900" indent="-342900" algn="l">
              <a:buFont typeface="Arial" panose="020B0604020202020204" pitchFamily="34" charset="0"/>
              <a:buChar char="•"/>
            </a:pPr>
            <a:r>
              <a:rPr lang="en-US" dirty="0"/>
              <a:t>Continues to fully phase in the Fair School Funding Plan. (Not so fast)</a:t>
            </a:r>
          </a:p>
          <a:p>
            <a:pPr marL="342900" indent="-342900" algn="l">
              <a:buFont typeface="Arial" panose="020B0604020202020204" pitchFamily="34" charset="0"/>
              <a:buChar char="•"/>
            </a:pPr>
            <a:r>
              <a:rPr lang="en-US" dirty="0"/>
              <a:t>Prohibits the state from making payments per the Fair School Funding Plan.</a:t>
            </a:r>
          </a:p>
          <a:p>
            <a:pPr marL="342900" indent="-342900" algn="l">
              <a:buFont typeface="Arial" panose="020B0604020202020204" pitchFamily="34" charset="0"/>
              <a:buChar char="•"/>
            </a:pPr>
            <a:r>
              <a:rPr lang="en-US" dirty="0"/>
              <a:t>Instead funds Schools at a minimum amount equal to FY25 levels with growth supplements for enrollment.</a:t>
            </a:r>
          </a:p>
          <a:p>
            <a:pPr marL="342900" indent="-342900" algn="l">
              <a:buFont typeface="Arial" panose="020B0604020202020204" pitchFamily="34" charset="0"/>
              <a:buChar char="•"/>
            </a:pPr>
            <a:r>
              <a:rPr lang="en-US" dirty="0"/>
              <a:t>Requires county budget commissions to reduce property tax rates of residents in districts with a cash balance that exceeds 30% of the previous year’s general fund expenditures</a:t>
            </a:r>
          </a:p>
          <a:p>
            <a:pPr marL="342900" indent="-342900" algn="l">
              <a:buFont typeface="Arial" panose="020B0604020202020204" pitchFamily="34" charset="0"/>
              <a:buChar char="•"/>
            </a:pPr>
            <a:r>
              <a:rPr lang="en-US" dirty="0"/>
              <a:t>Shifts the forecast process from a 5 year forecast to a 3 year forecast</a:t>
            </a:r>
          </a:p>
          <a:p>
            <a:pPr marL="342900" indent="-342900" algn="l">
              <a:buFont typeface="Arial" panose="020B0604020202020204" pitchFamily="34" charset="0"/>
              <a:buChar char="•"/>
            </a:pPr>
            <a:endParaRPr lang="en-US" dirty="0"/>
          </a:p>
        </p:txBody>
      </p:sp>
    </p:spTree>
    <p:extLst>
      <p:ext uri="{BB962C8B-B14F-4D97-AF65-F5344CB8AC3E}">
        <p14:creationId xmlns:p14="http://schemas.microsoft.com/office/powerpoint/2010/main" val="41410461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B1212A4-E9EC-4213-AA5F-95FD4F022040}"/>
              </a:ext>
            </a:extLst>
          </p:cNvPr>
          <p:cNvSpPr>
            <a:spLocks noGrp="1"/>
          </p:cNvSpPr>
          <p:nvPr>
            <p:ph type="ctrTitle"/>
          </p:nvPr>
        </p:nvSpPr>
        <p:spPr>
          <a:xfrm>
            <a:off x="1524000" y="254145"/>
            <a:ext cx="9144000" cy="965055"/>
          </a:xfrm>
          <a:effectLst>
            <a:glow rad="127000">
              <a:schemeClr val="tx1"/>
            </a:glow>
            <a:outerShdw blurRad="50800" dist="50800" dir="5400000" sx="1000" sy="1000" algn="ctr" rotWithShape="0">
              <a:srgbClr val="000000">
                <a:alpha val="43137"/>
              </a:srgbClr>
            </a:outerShdw>
          </a:effectLst>
        </p:spPr>
        <p:txBody>
          <a:bodyPr/>
          <a:lstStyle/>
          <a:p>
            <a:r>
              <a:rPr lang="en-US" dirty="0">
                <a:solidFill>
                  <a:srgbClr val="FF0000"/>
                </a:solidFill>
                <a:effectLst>
                  <a:outerShdw blurRad="50800" dist="38100" dir="2700000" algn="tl" rotWithShape="0">
                    <a:prstClr val="black">
                      <a:alpha val="40000"/>
                    </a:prstClr>
                  </a:outerShdw>
                </a:effectLst>
              </a:rPr>
              <a:t>House Bill 96 Discussion</a:t>
            </a:r>
          </a:p>
        </p:txBody>
      </p:sp>
      <p:sp>
        <p:nvSpPr>
          <p:cNvPr id="9" name="Subtitle 8">
            <a:extLst>
              <a:ext uri="{FF2B5EF4-FFF2-40B4-BE49-F238E27FC236}">
                <a16:creationId xmlns:a16="http://schemas.microsoft.com/office/drawing/2014/main" id="{590A5734-A5D8-44C9-BBD6-160903389E1B}"/>
              </a:ext>
            </a:extLst>
          </p:cNvPr>
          <p:cNvSpPr>
            <a:spLocks noGrp="1"/>
          </p:cNvSpPr>
          <p:nvPr>
            <p:ph type="subTitle" idx="1"/>
          </p:nvPr>
        </p:nvSpPr>
        <p:spPr>
          <a:xfrm>
            <a:off x="1524000" y="1440729"/>
            <a:ext cx="9144000" cy="3713162"/>
          </a:xfrm>
        </p:spPr>
        <p:txBody>
          <a:bodyPr>
            <a:normAutofit fontScale="62500" lnSpcReduction="20000"/>
          </a:bodyPr>
          <a:lstStyle/>
          <a:p>
            <a:r>
              <a:rPr lang="en-US" sz="4000" dirty="0"/>
              <a:t>What does this Bill Mean for Ridgedale and Our Residents?</a:t>
            </a:r>
          </a:p>
          <a:p>
            <a:pPr marL="342900" indent="-342900" algn="l">
              <a:buFont typeface="Arial" panose="020B0604020202020204" pitchFamily="34" charset="0"/>
              <a:buChar char="•"/>
            </a:pPr>
            <a:r>
              <a:rPr lang="en-US" sz="4000" dirty="0"/>
              <a:t>Limited increases in state funding for education over the 26-27 biennium.</a:t>
            </a:r>
          </a:p>
          <a:p>
            <a:pPr marL="342900" indent="-342900" algn="l">
              <a:buFont typeface="Arial" panose="020B0604020202020204" pitchFamily="34" charset="0"/>
              <a:buChar char="•"/>
            </a:pPr>
            <a:r>
              <a:rPr lang="en-US" sz="4000" dirty="0"/>
              <a:t>Potential loss of Local Tax Revenue due to 30% maximum carryover.</a:t>
            </a:r>
          </a:p>
          <a:p>
            <a:pPr marL="342900" indent="-342900" algn="l">
              <a:buFont typeface="Arial" panose="020B0604020202020204" pitchFamily="34" charset="0"/>
              <a:buChar char="•"/>
            </a:pPr>
            <a:r>
              <a:rPr lang="en-US" sz="4000" dirty="0"/>
              <a:t>Penalizes sound fiscal management policies.</a:t>
            </a:r>
          </a:p>
          <a:p>
            <a:pPr marL="342900" indent="-342900" algn="l">
              <a:buFont typeface="Arial" panose="020B0604020202020204" pitchFamily="34" charset="0"/>
              <a:buChar char="•"/>
            </a:pPr>
            <a:r>
              <a:rPr lang="en-US" sz="4000" dirty="0"/>
              <a:t>Encourages wasteful spending.</a:t>
            </a:r>
          </a:p>
          <a:p>
            <a:pPr marL="342900" indent="-342900" algn="l">
              <a:buFont typeface="Arial" panose="020B0604020202020204" pitchFamily="34" charset="0"/>
              <a:buChar char="•"/>
            </a:pPr>
            <a:r>
              <a:rPr lang="en-US" sz="4000" dirty="0"/>
              <a:t>Causes confusion and financial burden for our local taxpayers as their property tax bills yoyo based on our carryover.</a:t>
            </a:r>
          </a:p>
          <a:p>
            <a:pPr marL="1257300" lvl="2" indent="-342900" algn="l">
              <a:buFont typeface="Arial" panose="020B0604020202020204" pitchFamily="34" charset="0"/>
              <a:buChar char="•"/>
            </a:pPr>
            <a:endParaRPr lang="en-US" sz="4000" dirty="0"/>
          </a:p>
        </p:txBody>
      </p:sp>
    </p:spTree>
    <p:extLst>
      <p:ext uri="{BB962C8B-B14F-4D97-AF65-F5344CB8AC3E}">
        <p14:creationId xmlns:p14="http://schemas.microsoft.com/office/powerpoint/2010/main" val="3572925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B1212A4-E9EC-4213-AA5F-95FD4F022040}"/>
              </a:ext>
            </a:extLst>
          </p:cNvPr>
          <p:cNvSpPr>
            <a:spLocks noGrp="1"/>
          </p:cNvSpPr>
          <p:nvPr>
            <p:ph type="ctrTitle"/>
          </p:nvPr>
        </p:nvSpPr>
        <p:spPr>
          <a:xfrm>
            <a:off x="1524000" y="254145"/>
            <a:ext cx="9144000" cy="965055"/>
          </a:xfrm>
          <a:effectLst>
            <a:glow rad="127000">
              <a:schemeClr val="tx1"/>
            </a:glow>
            <a:outerShdw blurRad="50800" dist="50800" dir="5400000" sx="1000" sy="1000" algn="ctr" rotWithShape="0">
              <a:srgbClr val="000000">
                <a:alpha val="43137"/>
              </a:srgbClr>
            </a:outerShdw>
          </a:effectLst>
        </p:spPr>
        <p:txBody>
          <a:bodyPr/>
          <a:lstStyle/>
          <a:p>
            <a:r>
              <a:rPr lang="en-US" dirty="0">
                <a:solidFill>
                  <a:srgbClr val="FF0000"/>
                </a:solidFill>
                <a:effectLst>
                  <a:outerShdw blurRad="50800" dist="38100" dir="2700000" algn="tl" rotWithShape="0">
                    <a:prstClr val="black">
                      <a:alpha val="40000"/>
                    </a:prstClr>
                  </a:outerShdw>
                </a:effectLst>
              </a:rPr>
              <a:t>House Bill 96 Discussion</a:t>
            </a:r>
          </a:p>
        </p:txBody>
      </p:sp>
      <p:sp>
        <p:nvSpPr>
          <p:cNvPr id="3" name="Rectangle 2">
            <a:extLst>
              <a:ext uri="{FF2B5EF4-FFF2-40B4-BE49-F238E27FC236}">
                <a16:creationId xmlns:a16="http://schemas.microsoft.com/office/drawing/2014/main" id="{CE52098B-4AA4-43F6-B1E6-0CAEE66C4734}"/>
              </a:ext>
            </a:extLst>
          </p:cNvPr>
          <p:cNvSpPr/>
          <p:nvPr/>
        </p:nvSpPr>
        <p:spPr>
          <a:xfrm>
            <a:off x="3089406" y="1121305"/>
            <a:ext cx="6013185" cy="646331"/>
          </a:xfrm>
          <a:prstGeom prst="rect">
            <a:avLst/>
          </a:prstGeom>
        </p:spPr>
        <p:txBody>
          <a:bodyPr wrap="none">
            <a:spAutoFit/>
          </a:bodyPr>
          <a:lstStyle/>
          <a:p>
            <a:pPr algn="ctr"/>
            <a:r>
              <a:rPr lang="en-US" dirty="0"/>
              <a:t>           How Does HB96 Look Compared to Our Forecast?</a:t>
            </a:r>
          </a:p>
          <a:p>
            <a:r>
              <a:rPr lang="en-US" dirty="0"/>
              <a:t>FY26 -3 Million, FY27 -1.6 Million, FY28 +60,000, FY29 +60,000 </a:t>
            </a:r>
          </a:p>
        </p:txBody>
      </p:sp>
      <p:graphicFrame>
        <p:nvGraphicFramePr>
          <p:cNvPr id="5" name="Chart 4">
            <a:extLst>
              <a:ext uri="{FF2B5EF4-FFF2-40B4-BE49-F238E27FC236}">
                <a16:creationId xmlns:a16="http://schemas.microsoft.com/office/drawing/2014/main" id="{00000000-0008-0000-0B00-000009000000}"/>
              </a:ext>
            </a:extLst>
          </p:cNvPr>
          <p:cNvGraphicFramePr>
            <a:graphicFrameLocks/>
          </p:cNvGraphicFramePr>
          <p:nvPr>
            <p:extLst>
              <p:ext uri="{D42A27DB-BD31-4B8C-83A1-F6EECF244321}">
                <p14:modId xmlns:p14="http://schemas.microsoft.com/office/powerpoint/2010/main" val="3151416868"/>
              </p:ext>
            </p:extLst>
          </p:nvPr>
        </p:nvGraphicFramePr>
        <p:xfrm>
          <a:off x="0" y="1698615"/>
          <a:ext cx="11819467" cy="5159385"/>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a:extLst>
              <a:ext uri="{FF2B5EF4-FFF2-40B4-BE49-F238E27FC236}">
                <a16:creationId xmlns:a16="http://schemas.microsoft.com/office/drawing/2014/main" id="{1B07BA13-9B03-432F-B458-27A2EE3AEEFE}"/>
              </a:ext>
            </a:extLst>
          </p:cNvPr>
          <p:cNvSpPr txBox="1"/>
          <p:nvPr/>
        </p:nvSpPr>
        <p:spPr>
          <a:xfrm>
            <a:off x="2988655" y="1767636"/>
            <a:ext cx="5842155" cy="369332"/>
          </a:xfrm>
          <a:prstGeom prst="rect">
            <a:avLst/>
          </a:prstGeom>
          <a:noFill/>
        </p:spPr>
        <p:txBody>
          <a:bodyPr wrap="square" rtlCol="0">
            <a:spAutoFit/>
          </a:bodyPr>
          <a:lstStyle/>
          <a:p>
            <a:pPr algn="ctr"/>
            <a:r>
              <a:rPr lang="en-US" dirty="0"/>
              <a:t>Forecast vs. HB96</a:t>
            </a:r>
          </a:p>
        </p:txBody>
      </p:sp>
    </p:spTree>
    <p:extLst>
      <p:ext uri="{BB962C8B-B14F-4D97-AF65-F5344CB8AC3E}">
        <p14:creationId xmlns:p14="http://schemas.microsoft.com/office/powerpoint/2010/main" val="6349233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B1212A4-E9EC-4213-AA5F-95FD4F022040}"/>
              </a:ext>
            </a:extLst>
          </p:cNvPr>
          <p:cNvSpPr>
            <a:spLocks noGrp="1"/>
          </p:cNvSpPr>
          <p:nvPr>
            <p:ph type="ctrTitle"/>
          </p:nvPr>
        </p:nvSpPr>
        <p:spPr>
          <a:xfrm>
            <a:off x="1524000" y="254145"/>
            <a:ext cx="9144000" cy="965055"/>
          </a:xfrm>
          <a:effectLst>
            <a:glow rad="127000">
              <a:schemeClr val="tx1"/>
            </a:glow>
            <a:outerShdw blurRad="50800" dist="50800" dir="5400000" sx="1000" sy="1000" algn="ctr" rotWithShape="0">
              <a:srgbClr val="000000">
                <a:alpha val="43137"/>
              </a:srgbClr>
            </a:outerShdw>
          </a:effectLst>
        </p:spPr>
        <p:txBody>
          <a:bodyPr/>
          <a:lstStyle/>
          <a:p>
            <a:r>
              <a:rPr lang="en-US" dirty="0">
                <a:solidFill>
                  <a:srgbClr val="FF0000"/>
                </a:solidFill>
                <a:effectLst>
                  <a:outerShdw blurRad="50800" dist="38100" dir="2700000" algn="tl" rotWithShape="0">
                    <a:prstClr val="black">
                      <a:alpha val="40000"/>
                    </a:prstClr>
                  </a:outerShdw>
                </a:effectLst>
              </a:rPr>
              <a:t>House Bill 96 Discussion</a:t>
            </a:r>
          </a:p>
        </p:txBody>
      </p:sp>
      <p:sp>
        <p:nvSpPr>
          <p:cNvPr id="9" name="Subtitle 8">
            <a:extLst>
              <a:ext uri="{FF2B5EF4-FFF2-40B4-BE49-F238E27FC236}">
                <a16:creationId xmlns:a16="http://schemas.microsoft.com/office/drawing/2014/main" id="{590A5734-A5D8-44C9-BBD6-160903389E1B}"/>
              </a:ext>
            </a:extLst>
          </p:cNvPr>
          <p:cNvSpPr>
            <a:spLocks noGrp="1"/>
          </p:cNvSpPr>
          <p:nvPr>
            <p:ph type="subTitle" idx="1"/>
          </p:nvPr>
        </p:nvSpPr>
        <p:spPr>
          <a:xfrm>
            <a:off x="1524000" y="1440729"/>
            <a:ext cx="9144000" cy="1886671"/>
          </a:xfrm>
        </p:spPr>
        <p:txBody>
          <a:bodyPr>
            <a:normAutofit fontScale="92500" lnSpcReduction="20000"/>
          </a:bodyPr>
          <a:lstStyle/>
          <a:p>
            <a:r>
              <a:rPr lang="en-US" dirty="0"/>
              <a:t>What Can We Do?</a:t>
            </a:r>
          </a:p>
          <a:p>
            <a:pPr marL="342900" indent="-342900" algn="l">
              <a:buFont typeface="Arial" panose="020B0604020202020204" pitchFamily="34" charset="0"/>
              <a:buChar char="•"/>
            </a:pPr>
            <a:r>
              <a:rPr lang="en-US" dirty="0"/>
              <a:t>Advocate for the continuation of the Fair School Funding Plan and the removal of the 30% maximum carryover.</a:t>
            </a:r>
          </a:p>
          <a:p>
            <a:pPr marL="342900" indent="-342900" algn="l">
              <a:buFont typeface="Arial" panose="020B0604020202020204" pitchFamily="34" charset="0"/>
              <a:buChar char="•"/>
            </a:pPr>
            <a:r>
              <a:rPr lang="en-US" dirty="0"/>
              <a:t>If we can’t change the legislature’s mind then we will need to look at what we can do within the legislation to get the most benefit from the funds we have.</a:t>
            </a:r>
          </a:p>
        </p:txBody>
      </p:sp>
    </p:spTree>
    <p:extLst>
      <p:ext uri="{BB962C8B-B14F-4D97-AF65-F5344CB8AC3E}">
        <p14:creationId xmlns:p14="http://schemas.microsoft.com/office/powerpoint/2010/main" val="11178150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B1212A4-E9EC-4213-AA5F-95FD4F022040}"/>
              </a:ext>
            </a:extLst>
          </p:cNvPr>
          <p:cNvSpPr>
            <a:spLocks noGrp="1"/>
          </p:cNvSpPr>
          <p:nvPr>
            <p:ph type="ctrTitle"/>
          </p:nvPr>
        </p:nvSpPr>
        <p:spPr>
          <a:xfrm>
            <a:off x="1524000" y="254145"/>
            <a:ext cx="9144000" cy="965055"/>
          </a:xfrm>
          <a:effectLst>
            <a:glow rad="127000">
              <a:schemeClr val="tx1"/>
            </a:glow>
            <a:outerShdw blurRad="50800" dist="50800" dir="5400000" sx="1000" sy="1000" algn="ctr" rotWithShape="0">
              <a:srgbClr val="000000">
                <a:alpha val="43137"/>
              </a:srgbClr>
            </a:outerShdw>
          </a:effectLst>
        </p:spPr>
        <p:txBody>
          <a:bodyPr/>
          <a:lstStyle/>
          <a:p>
            <a:r>
              <a:rPr lang="en-US" dirty="0">
                <a:solidFill>
                  <a:srgbClr val="FF0000"/>
                </a:solidFill>
                <a:effectLst>
                  <a:outerShdw blurRad="50800" dist="38100" dir="2700000" algn="tl" rotWithShape="0">
                    <a:prstClr val="black">
                      <a:alpha val="40000"/>
                    </a:prstClr>
                  </a:outerShdw>
                </a:effectLst>
              </a:rPr>
              <a:t>CEP / Provision 2 Discussion</a:t>
            </a:r>
          </a:p>
        </p:txBody>
      </p:sp>
      <p:sp>
        <p:nvSpPr>
          <p:cNvPr id="3" name="Subtitle 2">
            <a:extLst>
              <a:ext uri="{FF2B5EF4-FFF2-40B4-BE49-F238E27FC236}">
                <a16:creationId xmlns:a16="http://schemas.microsoft.com/office/drawing/2014/main" id="{EA8A5C65-8413-42B5-A9C4-4C4B753DBEAD}"/>
              </a:ext>
            </a:extLst>
          </p:cNvPr>
          <p:cNvSpPr>
            <a:spLocks noGrp="1"/>
          </p:cNvSpPr>
          <p:nvPr>
            <p:ph type="subTitle" idx="1"/>
          </p:nvPr>
        </p:nvSpPr>
        <p:spPr>
          <a:xfrm>
            <a:off x="440267" y="1299105"/>
            <a:ext cx="11396133" cy="5474228"/>
          </a:xfrm>
        </p:spPr>
        <p:txBody>
          <a:bodyPr>
            <a:normAutofit lnSpcReduction="10000"/>
          </a:bodyPr>
          <a:lstStyle/>
          <a:p>
            <a:r>
              <a:rPr lang="en-US" dirty="0"/>
              <a:t>What is CEP/Provision 2</a:t>
            </a:r>
          </a:p>
          <a:p>
            <a:pPr marL="342900" indent="-342900" algn="l">
              <a:buFont typeface="Arial" panose="020B0604020202020204" pitchFamily="34" charset="0"/>
              <a:buChar char="•"/>
            </a:pPr>
            <a:r>
              <a:rPr lang="en-US" dirty="0"/>
              <a:t>The Community Eligibility Provision (CEP) is a National School Lunch Program (NSLP) and School Breakfast Program (SBP) meal service option that allows schools and school districts located in high poverty areas to offer breakfast and lunch at no cost to all enrolled students. </a:t>
            </a:r>
          </a:p>
          <a:p>
            <a:pPr marL="342900" indent="-342900" algn="l">
              <a:buFont typeface="Arial" panose="020B0604020202020204" pitchFamily="34" charset="0"/>
              <a:buChar char="•"/>
            </a:pPr>
            <a:r>
              <a:rPr lang="en-US" dirty="0"/>
              <a:t>Schools are reimbursed using a formula based on the percentage of students who automatically qualify for free meals based on their household’s participation in specific means-tested programs; or their status as a foster, homeless, migrant, or runaway child; or Head Start enrollee.</a:t>
            </a:r>
          </a:p>
          <a:p>
            <a:pPr marL="342900" indent="-342900" algn="l">
              <a:buFont typeface="Arial" panose="020B0604020202020204" pitchFamily="34" charset="0"/>
              <a:buChar char="•"/>
            </a:pPr>
            <a:r>
              <a:rPr lang="en-US" dirty="0"/>
              <a:t>Schools are no longer required to collect free and reduced applications for food service but applications would still be needed for other fee waivers.</a:t>
            </a:r>
          </a:p>
          <a:p>
            <a:pPr marL="342900" indent="-342900" algn="l">
              <a:buFont typeface="Arial" panose="020B0604020202020204" pitchFamily="34" charset="0"/>
              <a:buChar char="•"/>
            </a:pPr>
            <a:r>
              <a:rPr lang="en-US" dirty="0"/>
              <a:t>To be eligible to participate </a:t>
            </a:r>
          </a:p>
          <a:p>
            <a:pPr marL="800100" lvl="1" indent="-342900" algn="l">
              <a:buFont typeface="Arial" panose="020B0604020202020204" pitchFamily="34" charset="0"/>
              <a:buChar char="•"/>
            </a:pPr>
            <a:r>
              <a:rPr lang="en-US" dirty="0"/>
              <a:t>Ensure that at least 25 percent of enrolled students are identified students (≥ 25 percent) as of April 1 in the prior school year. </a:t>
            </a:r>
          </a:p>
          <a:p>
            <a:pPr marL="800100" lvl="1" indent="-342900" algn="l">
              <a:buFont typeface="Arial" panose="020B0604020202020204" pitchFamily="34" charset="0"/>
              <a:buChar char="•"/>
            </a:pPr>
            <a:r>
              <a:rPr lang="en-US" dirty="0"/>
              <a:t>• Participate in both the NSLP and SBP. </a:t>
            </a:r>
          </a:p>
          <a:p>
            <a:pPr marL="800100" lvl="1" indent="-342900" algn="l">
              <a:buFont typeface="Arial" panose="020B0604020202020204" pitchFamily="34" charset="0"/>
              <a:buChar char="•"/>
            </a:pPr>
            <a:r>
              <a:rPr lang="en-US" dirty="0"/>
              <a:t>• Offer lunches and breakfasts to all students at no charge. </a:t>
            </a:r>
          </a:p>
          <a:p>
            <a:endParaRPr lang="en-US" dirty="0"/>
          </a:p>
        </p:txBody>
      </p:sp>
    </p:spTree>
    <p:extLst>
      <p:ext uri="{BB962C8B-B14F-4D97-AF65-F5344CB8AC3E}">
        <p14:creationId xmlns:p14="http://schemas.microsoft.com/office/powerpoint/2010/main" val="14606455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B1212A4-E9EC-4213-AA5F-95FD4F022040}"/>
              </a:ext>
            </a:extLst>
          </p:cNvPr>
          <p:cNvSpPr>
            <a:spLocks noGrp="1"/>
          </p:cNvSpPr>
          <p:nvPr>
            <p:ph type="ctrTitle"/>
          </p:nvPr>
        </p:nvSpPr>
        <p:spPr>
          <a:xfrm>
            <a:off x="1524000" y="254145"/>
            <a:ext cx="9144000" cy="965055"/>
          </a:xfrm>
          <a:effectLst>
            <a:glow rad="127000">
              <a:schemeClr val="tx1"/>
            </a:glow>
            <a:outerShdw blurRad="50800" dist="50800" dir="5400000" sx="1000" sy="1000" algn="ctr" rotWithShape="0">
              <a:srgbClr val="000000">
                <a:alpha val="43137"/>
              </a:srgbClr>
            </a:outerShdw>
          </a:effectLst>
        </p:spPr>
        <p:txBody>
          <a:bodyPr/>
          <a:lstStyle/>
          <a:p>
            <a:r>
              <a:rPr lang="en-US" dirty="0">
                <a:solidFill>
                  <a:srgbClr val="FF0000"/>
                </a:solidFill>
                <a:effectLst>
                  <a:outerShdw blurRad="50800" dist="38100" dir="2700000" algn="tl" rotWithShape="0">
                    <a:prstClr val="black">
                      <a:alpha val="40000"/>
                    </a:prstClr>
                  </a:outerShdw>
                </a:effectLst>
              </a:rPr>
              <a:t>CEP / Provision 2 Discussion</a:t>
            </a:r>
          </a:p>
        </p:txBody>
      </p:sp>
      <p:sp>
        <p:nvSpPr>
          <p:cNvPr id="4" name="Subtitle 2">
            <a:extLst>
              <a:ext uri="{FF2B5EF4-FFF2-40B4-BE49-F238E27FC236}">
                <a16:creationId xmlns:a16="http://schemas.microsoft.com/office/drawing/2014/main" id="{14DA4D48-5927-4635-B3E5-B0B17D452891}"/>
              </a:ext>
            </a:extLst>
          </p:cNvPr>
          <p:cNvSpPr>
            <a:spLocks noGrp="1"/>
          </p:cNvSpPr>
          <p:nvPr>
            <p:ph type="subTitle" idx="1"/>
          </p:nvPr>
        </p:nvSpPr>
        <p:spPr>
          <a:xfrm>
            <a:off x="338138" y="1219200"/>
            <a:ext cx="11523662" cy="5545138"/>
          </a:xfrm>
        </p:spPr>
        <p:txBody>
          <a:bodyPr>
            <a:normAutofit/>
          </a:bodyPr>
          <a:lstStyle/>
          <a:p>
            <a:r>
              <a:rPr lang="en-US" dirty="0"/>
              <a:t>What is CEP/Provision 2</a:t>
            </a:r>
          </a:p>
          <a:p>
            <a:pPr marL="342900" indent="-342900" algn="l">
              <a:buFont typeface="Arial" panose="020B0604020202020204" pitchFamily="34" charset="0"/>
              <a:buChar char="•"/>
            </a:pPr>
            <a:r>
              <a:rPr lang="en-US" dirty="0"/>
              <a:t>To be able to break even with CEP we would need 62.5% or more direct cert district wide.</a:t>
            </a:r>
          </a:p>
          <a:p>
            <a:pPr marL="342900" indent="-342900" algn="l">
              <a:buFont typeface="Arial" panose="020B0604020202020204" pitchFamily="34" charset="0"/>
              <a:buChar char="•"/>
            </a:pPr>
            <a:r>
              <a:rPr lang="en-US" dirty="0"/>
              <a:t>We are currently at 41% Direct Cert in the Jr/Sr High and 49% in the Elementary making our district Wide total 44.89%. This is 17.61% less than the break even amount.</a:t>
            </a:r>
          </a:p>
          <a:p>
            <a:pPr marL="342900" indent="-342900" algn="l">
              <a:buFont typeface="Arial" panose="020B0604020202020204" pitchFamily="34" charset="0"/>
              <a:buChar char="•"/>
            </a:pPr>
            <a:r>
              <a:rPr lang="en-US" dirty="0"/>
              <a:t>Provision 2 is a similar program  to CEP, however we are able to use all eligible free and reduced students to collect reimbursement not just the ones who were direct cert.</a:t>
            </a:r>
          </a:p>
          <a:p>
            <a:pPr marL="342900" indent="-342900" algn="l">
              <a:buFont typeface="Arial" panose="020B0604020202020204" pitchFamily="34" charset="0"/>
              <a:buChar char="•"/>
            </a:pPr>
            <a:r>
              <a:rPr lang="en-US" dirty="0"/>
              <a:t>Provision 2 requires you to continue to collect free and reduced application.</a:t>
            </a:r>
          </a:p>
          <a:p>
            <a:pPr marL="342900" indent="-342900" algn="l">
              <a:buFont typeface="Arial" panose="020B0604020202020204" pitchFamily="34" charset="0"/>
              <a:buChar char="•"/>
            </a:pPr>
            <a:r>
              <a:rPr lang="en-US" dirty="0"/>
              <a:t>We currently have 148 students who qualify for free and 40 who qualify for reduced in the Jr/Sr High.</a:t>
            </a:r>
          </a:p>
          <a:p>
            <a:pPr marL="342900" indent="-342900" algn="l">
              <a:buFont typeface="Arial" panose="020B0604020202020204" pitchFamily="34" charset="0"/>
              <a:buChar char="•"/>
            </a:pPr>
            <a:r>
              <a:rPr lang="en-US" dirty="0"/>
              <a:t>We currently have 172 students who qualify for free and 22 who qualify for reduced in the Elementary.</a:t>
            </a:r>
          </a:p>
          <a:p>
            <a:pPr marL="342900" indent="-342900" algn="l">
              <a:buFont typeface="Arial" panose="020B0604020202020204" pitchFamily="34" charset="0"/>
              <a:buChar char="•"/>
            </a:pPr>
            <a:r>
              <a:rPr lang="en-US" dirty="0"/>
              <a:t>The Break even point for Provision 2 is similar to that of CEP.</a:t>
            </a:r>
          </a:p>
          <a:p>
            <a:endParaRPr lang="en-US" dirty="0"/>
          </a:p>
        </p:txBody>
      </p:sp>
    </p:spTree>
    <p:extLst>
      <p:ext uri="{BB962C8B-B14F-4D97-AF65-F5344CB8AC3E}">
        <p14:creationId xmlns:p14="http://schemas.microsoft.com/office/powerpoint/2010/main" val="37390038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B1212A4-E9EC-4213-AA5F-95FD4F022040}"/>
              </a:ext>
            </a:extLst>
          </p:cNvPr>
          <p:cNvSpPr>
            <a:spLocks noGrp="1"/>
          </p:cNvSpPr>
          <p:nvPr>
            <p:ph type="ctrTitle"/>
          </p:nvPr>
        </p:nvSpPr>
        <p:spPr>
          <a:xfrm>
            <a:off x="1524000" y="254145"/>
            <a:ext cx="9144000" cy="965055"/>
          </a:xfrm>
          <a:effectLst>
            <a:glow rad="127000">
              <a:schemeClr val="tx1"/>
            </a:glow>
            <a:outerShdw blurRad="50800" dist="50800" dir="5400000" sx="1000" sy="1000" algn="ctr" rotWithShape="0">
              <a:srgbClr val="000000">
                <a:alpha val="43137"/>
              </a:srgbClr>
            </a:outerShdw>
          </a:effectLst>
        </p:spPr>
        <p:txBody>
          <a:bodyPr/>
          <a:lstStyle/>
          <a:p>
            <a:r>
              <a:rPr lang="en-US" dirty="0">
                <a:solidFill>
                  <a:srgbClr val="FF0000"/>
                </a:solidFill>
                <a:effectLst>
                  <a:outerShdw blurRad="50800" dist="38100" dir="2700000" algn="tl" rotWithShape="0">
                    <a:prstClr val="black">
                      <a:alpha val="40000"/>
                    </a:prstClr>
                  </a:outerShdw>
                </a:effectLst>
              </a:rPr>
              <a:t>CEP Calculations</a:t>
            </a:r>
          </a:p>
        </p:txBody>
      </p:sp>
      <p:pic>
        <p:nvPicPr>
          <p:cNvPr id="3" name="Picture 2">
            <a:extLst>
              <a:ext uri="{FF2B5EF4-FFF2-40B4-BE49-F238E27FC236}">
                <a16:creationId xmlns:a16="http://schemas.microsoft.com/office/drawing/2014/main" id="{80F4B6D9-5D7E-4013-825D-4AF2BE3AE812}"/>
              </a:ext>
            </a:extLst>
          </p:cNvPr>
          <p:cNvPicPr>
            <a:picLocks noChangeAspect="1"/>
          </p:cNvPicPr>
          <p:nvPr/>
        </p:nvPicPr>
        <p:blipFill>
          <a:blip r:embed="rId3"/>
          <a:stretch>
            <a:fillRect/>
          </a:stretch>
        </p:blipFill>
        <p:spPr>
          <a:xfrm>
            <a:off x="1366982" y="1219200"/>
            <a:ext cx="9624291" cy="5638800"/>
          </a:xfrm>
          <a:prstGeom prst="rect">
            <a:avLst/>
          </a:prstGeom>
        </p:spPr>
      </p:pic>
    </p:spTree>
    <p:extLst>
      <p:ext uri="{BB962C8B-B14F-4D97-AF65-F5344CB8AC3E}">
        <p14:creationId xmlns:p14="http://schemas.microsoft.com/office/powerpoint/2010/main" val="2912756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B1212A4-E9EC-4213-AA5F-95FD4F022040}"/>
              </a:ext>
            </a:extLst>
          </p:cNvPr>
          <p:cNvSpPr>
            <a:spLocks noGrp="1"/>
          </p:cNvSpPr>
          <p:nvPr>
            <p:ph type="ctrTitle"/>
          </p:nvPr>
        </p:nvSpPr>
        <p:spPr>
          <a:xfrm>
            <a:off x="1524000" y="254145"/>
            <a:ext cx="9144000" cy="965055"/>
          </a:xfrm>
          <a:effectLst>
            <a:glow rad="127000">
              <a:schemeClr val="tx1"/>
            </a:glow>
            <a:outerShdw blurRad="50800" dist="50800" dir="5400000" sx="1000" sy="1000" algn="ctr" rotWithShape="0">
              <a:srgbClr val="000000">
                <a:alpha val="43137"/>
              </a:srgbClr>
            </a:outerShdw>
          </a:effectLst>
        </p:spPr>
        <p:txBody>
          <a:bodyPr/>
          <a:lstStyle/>
          <a:p>
            <a:r>
              <a:rPr lang="en-US" dirty="0">
                <a:solidFill>
                  <a:srgbClr val="FF0000"/>
                </a:solidFill>
                <a:effectLst>
                  <a:outerShdw blurRad="50800" dist="38100" dir="2700000" algn="tl" rotWithShape="0">
                    <a:prstClr val="black">
                      <a:alpha val="40000"/>
                    </a:prstClr>
                  </a:outerShdw>
                </a:effectLst>
              </a:rPr>
              <a:t>CEP Calculations</a:t>
            </a:r>
          </a:p>
        </p:txBody>
      </p:sp>
      <p:sp>
        <p:nvSpPr>
          <p:cNvPr id="2" name="TextBox 1">
            <a:extLst>
              <a:ext uri="{FF2B5EF4-FFF2-40B4-BE49-F238E27FC236}">
                <a16:creationId xmlns:a16="http://schemas.microsoft.com/office/drawing/2014/main" id="{04CB1B39-F1FA-4FBC-9149-D8DA39647B99}"/>
              </a:ext>
            </a:extLst>
          </p:cNvPr>
          <p:cNvSpPr txBox="1"/>
          <p:nvPr/>
        </p:nvSpPr>
        <p:spPr>
          <a:xfrm>
            <a:off x="635000" y="1117600"/>
            <a:ext cx="10989733" cy="8679299"/>
          </a:xfrm>
          <a:prstGeom prst="rect">
            <a:avLst/>
          </a:prstGeom>
          <a:noFill/>
        </p:spPr>
        <p:txBody>
          <a:bodyPr wrap="square" rtlCol="0">
            <a:spAutoFit/>
          </a:bodyPr>
          <a:lstStyle/>
          <a:p>
            <a:pPr marL="285750" indent="-285750">
              <a:buFont typeface="Arial" panose="020B0604020202020204" pitchFamily="34" charset="0"/>
              <a:buChar char="•"/>
            </a:pPr>
            <a:r>
              <a:rPr lang="en-US" dirty="0"/>
              <a:t>Based on our most recent information, which is the information our CEP would be based on we would experience a loss.</a:t>
            </a:r>
          </a:p>
          <a:p>
            <a:pPr marL="285750" indent="-285750">
              <a:buFont typeface="Arial" panose="020B0604020202020204" pitchFamily="34" charset="0"/>
              <a:buChar char="•"/>
            </a:pPr>
            <a:r>
              <a:rPr lang="en-US" dirty="0"/>
              <a:t>The federal reimbursement for Breakfast we would lose $1,719.58 / Month</a:t>
            </a:r>
          </a:p>
          <a:p>
            <a:pPr marL="285750" indent="-285750">
              <a:buFont typeface="Arial" panose="020B0604020202020204" pitchFamily="34" charset="0"/>
              <a:buChar char="•"/>
            </a:pPr>
            <a:r>
              <a:rPr lang="en-US" dirty="0"/>
              <a:t>The federal reimbursement for Lunch we would lose $2,917.69 / Month</a:t>
            </a:r>
          </a:p>
          <a:p>
            <a:pPr marL="285750" indent="-285750">
              <a:buFont typeface="Arial" panose="020B0604020202020204" pitchFamily="34" charset="0"/>
              <a:buChar char="•"/>
            </a:pPr>
            <a:r>
              <a:rPr lang="en-US" dirty="0"/>
              <a:t>This is just the loss in federal reimbursement, this wouldn’t take into account our loss from paid meals which would be an additional $3,500 monthly. </a:t>
            </a:r>
          </a:p>
          <a:p>
            <a:pPr marL="285750" indent="-285750">
              <a:buFont typeface="Arial" panose="020B0604020202020204" pitchFamily="34" charset="0"/>
              <a:buChar char="•"/>
            </a:pPr>
            <a:r>
              <a:rPr lang="en-US" dirty="0"/>
              <a:t>Food Service at current levels operates at a loss the CEP would only make worse</a:t>
            </a:r>
          </a:p>
          <a:p>
            <a:endParaRPr lang="en-US" dirty="0"/>
          </a:p>
          <a:p>
            <a:pPr marL="285750" indent="-285750">
              <a:buFont typeface="Arial" panose="020B0604020202020204" pitchFamily="34" charset="0"/>
              <a:buChar char="•"/>
            </a:pPr>
            <a:r>
              <a:rPr lang="en-US" dirty="0"/>
              <a:t>Costs FY 21 $331,711.95  			Revenue FY 21 $320,708.75		Loss $11,003.20</a:t>
            </a:r>
          </a:p>
          <a:p>
            <a:endParaRPr lang="en-US" dirty="0"/>
          </a:p>
          <a:p>
            <a:pPr marL="285750" indent="-285750">
              <a:buFont typeface="Arial" panose="020B0604020202020204" pitchFamily="34" charset="0"/>
              <a:buChar char="•"/>
            </a:pPr>
            <a:r>
              <a:rPr lang="en-US" dirty="0"/>
              <a:t>Costs FY 22 $382,220.00 			Revenue FY 22 $523,609.79		Gain $141,389.79</a:t>
            </a:r>
          </a:p>
          <a:p>
            <a:endParaRPr lang="en-US" dirty="0"/>
          </a:p>
          <a:p>
            <a:pPr marL="285750" indent="-285750">
              <a:buFont typeface="Arial" panose="020B0604020202020204" pitchFamily="34" charset="0"/>
              <a:buChar char="•"/>
            </a:pPr>
            <a:r>
              <a:rPr lang="en-US" dirty="0"/>
              <a:t>Costs FY 23 $437,884.40 			Revenue FY 23 $420,040.46		Loss $17,843.94</a:t>
            </a:r>
          </a:p>
          <a:p>
            <a:endParaRPr lang="en-US" dirty="0"/>
          </a:p>
          <a:p>
            <a:pPr marL="285750" indent="-285750">
              <a:buFont typeface="Arial" panose="020B0604020202020204" pitchFamily="34" charset="0"/>
              <a:buChar char="•"/>
            </a:pPr>
            <a:r>
              <a:rPr lang="en-US" dirty="0"/>
              <a:t>Costs FY 24 $488,873.44 			Revenue FY 24 $456,464.90		Loss $32,408.54</a:t>
            </a:r>
          </a:p>
          <a:p>
            <a:endParaRPr lang="en-US" dirty="0"/>
          </a:p>
          <a:p>
            <a:pPr marL="285750" indent="-285750">
              <a:buFont typeface="Arial" panose="020B0604020202020204" pitchFamily="34" charset="0"/>
              <a:buChar char="•"/>
            </a:pPr>
            <a:r>
              <a:rPr lang="en-US" dirty="0"/>
              <a:t>Costs FY 25 (to date) $404,874.84 		Revenue FY 25 $ (to date) $308,104.63 Loss $96,770.21</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42324319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1466</TotalTime>
  <Words>851</Words>
  <Application>Microsoft Office PowerPoint</Application>
  <PresentationFormat>Widescreen</PresentationFormat>
  <Paragraphs>74</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Verdana</vt:lpstr>
      <vt:lpstr>Office Theme</vt:lpstr>
      <vt:lpstr>Ridgedale Local Schools</vt:lpstr>
      <vt:lpstr>House Bill 96 Discussion</vt:lpstr>
      <vt:lpstr>House Bill 96 Discussion</vt:lpstr>
      <vt:lpstr>House Bill 96 Discussion</vt:lpstr>
      <vt:lpstr>House Bill 96 Discussion</vt:lpstr>
      <vt:lpstr>CEP / Provision 2 Discussion</vt:lpstr>
      <vt:lpstr>CEP / Provision 2 Discussion</vt:lpstr>
      <vt:lpstr>CEP Calculations</vt:lpstr>
      <vt:lpstr>CEP Calculations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Matthew Cordes</dc:creator>
  <cp:lastModifiedBy>Matthew Cordes</cp:lastModifiedBy>
  <cp:revision>57</cp:revision>
  <dcterms:created xsi:type="dcterms:W3CDTF">2023-05-05T12:57:00Z</dcterms:created>
  <dcterms:modified xsi:type="dcterms:W3CDTF">2025-04-28T19:03:17Z</dcterms:modified>
</cp:coreProperties>
</file>