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theme/themeOverride1.xml" ContentType="application/vnd.openxmlformats-officedocument.themeOverride+xml"/>
  <Override PartName="/ppt/drawings/drawing2.xml" ContentType="application/vnd.openxmlformats-officedocument.drawingml.chartshapes+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57" r:id="rId3"/>
    <p:sldId id="258" r:id="rId4"/>
    <p:sldId id="273" r:id="rId5"/>
    <p:sldId id="272" r:id="rId6"/>
    <p:sldId id="271" r:id="rId7"/>
    <p:sldId id="274" r:id="rId8"/>
    <p:sldId id="275" r:id="rId9"/>
    <p:sldId id="270" r:id="rId10"/>
    <p:sldId id="276" r:id="rId11"/>
    <p:sldId id="269" r:id="rId12"/>
    <p:sldId id="268" r:id="rId13"/>
    <p:sldId id="277" r:id="rId14"/>
    <p:sldId id="278" r:id="rId15"/>
    <p:sldId id="265" r:id="rId16"/>
    <p:sldId id="264" r:id="rId17"/>
    <p:sldId id="281" r:id="rId18"/>
    <p:sldId id="27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4" d="100"/>
          <a:sy n="104" d="100"/>
        </p:scale>
        <p:origin x="144"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rocketbdc\staff\Admin\mcordes\Documents\012.00%20Five%20yr%20forecast\FY25%20November%20Submission\Ridgedale%20(42).xlsx" TargetMode="Externa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40"/>
      <c:rotY val="10"/>
      <c:rAngAx val="0"/>
      <c:perspective val="0"/>
    </c:view3D>
    <c:floor>
      <c:thickness val="0"/>
    </c:floor>
    <c:sideWall>
      <c:thickness val="0"/>
    </c:sideWall>
    <c:backWall>
      <c:thickness val="0"/>
    </c:backWall>
    <c:plotArea>
      <c:layout>
        <c:manualLayout>
          <c:layoutTarget val="inner"/>
          <c:xMode val="edge"/>
          <c:yMode val="edge"/>
          <c:x val="0.14114404041203393"/>
          <c:y val="0.32368751068053059"/>
          <c:w val="0.70695036864110583"/>
          <c:h val="0.51883042165639148"/>
        </c:manualLayout>
      </c:layout>
      <c:pie3DChart>
        <c:varyColors val="1"/>
        <c:ser>
          <c:idx val="0"/>
          <c:order val="0"/>
          <c:tx>
            <c:strRef>
              <c:f>Graph!$B$127:$B$132</c:f>
              <c:strCache>
                <c:ptCount val="6"/>
                <c:pt idx="0">
                  <c:v>Real Estate Taxes</c:v>
                </c:pt>
                <c:pt idx="1">
                  <c:v>PUPP Taxes </c:v>
                </c:pt>
                <c:pt idx="2">
                  <c:v>Income Tax</c:v>
                </c:pt>
                <c:pt idx="3">
                  <c:v>Other Local</c:v>
                </c:pt>
                <c:pt idx="4">
                  <c:v>State Foundation</c:v>
                </c:pt>
                <c:pt idx="5">
                  <c:v>Other State</c:v>
                </c:pt>
              </c:strCache>
            </c:strRef>
          </c:tx>
          <c:spPr>
            <a:solidFill>
              <a:srgbClr val="9999FF"/>
            </a:solidFill>
            <a:ln w="12700">
              <a:solidFill>
                <a:srgbClr val="000000"/>
              </a:solidFill>
              <a:prstDash val="solid"/>
            </a:ln>
          </c:spPr>
          <c:explosion val="8"/>
          <c:dPt>
            <c:idx val="0"/>
            <c:bubble3D val="0"/>
            <c:explosion val="1"/>
            <c:spPr>
              <a:solidFill>
                <a:srgbClr val="7030A0"/>
              </a:solidFill>
              <a:ln w="12700">
                <a:solidFill>
                  <a:srgbClr val="000000"/>
                </a:solidFill>
                <a:prstDash val="solid"/>
              </a:ln>
            </c:spPr>
            <c:extLst>
              <c:ext xmlns:c16="http://schemas.microsoft.com/office/drawing/2014/chart" uri="{C3380CC4-5D6E-409C-BE32-E72D297353CC}">
                <c16:uniqueId val="{00000001-7C82-4E07-BCAC-D8B426879180}"/>
              </c:ext>
            </c:extLst>
          </c:dPt>
          <c:dPt>
            <c:idx val="1"/>
            <c:bubble3D val="0"/>
            <c:explosion val="1"/>
            <c:spPr>
              <a:solidFill>
                <a:srgbClr val="FF0000"/>
              </a:solidFill>
              <a:ln w="12700">
                <a:solidFill>
                  <a:srgbClr val="000000"/>
                </a:solidFill>
                <a:prstDash val="solid"/>
              </a:ln>
            </c:spPr>
            <c:extLst>
              <c:ext xmlns:c16="http://schemas.microsoft.com/office/drawing/2014/chart" uri="{C3380CC4-5D6E-409C-BE32-E72D297353CC}">
                <c16:uniqueId val="{00000003-7C82-4E07-BCAC-D8B426879180}"/>
              </c:ext>
            </c:extLst>
          </c:dPt>
          <c:dPt>
            <c:idx val="2"/>
            <c:bubble3D val="0"/>
            <c:explosion val="0"/>
            <c:spPr>
              <a:solidFill>
                <a:srgbClr val="FFFF00"/>
              </a:solidFill>
              <a:ln w="12700">
                <a:solidFill>
                  <a:srgbClr val="000000"/>
                </a:solidFill>
                <a:prstDash val="solid"/>
              </a:ln>
            </c:spPr>
            <c:extLst>
              <c:ext xmlns:c16="http://schemas.microsoft.com/office/drawing/2014/chart" uri="{C3380CC4-5D6E-409C-BE32-E72D297353CC}">
                <c16:uniqueId val="{00000005-7C82-4E07-BCAC-D8B426879180}"/>
              </c:ext>
            </c:extLst>
          </c:dPt>
          <c:dPt>
            <c:idx val="3"/>
            <c:bubble3D val="0"/>
            <c:explosion val="0"/>
            <c:spPr>
              <a:solidFill>
                <a:srgbClr val="58D304"/>
              </a:solidFill>
              <a:ln w="12700">
                <a:solidFill>
                  <a:srgbClr val="000000"/>
                </a:solidFill>
                <a:prstDash val="solid"/>
              </a:ln>
            </c:spPr>
            <c:extLst>
              <c:ext xmlns:c16="http://schemas.microsoft.com/office/drawing/2014/chart" uri="{C3380CC4-5D6E-409C-BE32-E72D297353CC}">
                <c16:uniqueId val="{00000007-7C82-4E07-BCAC-D8B426879180}"/>
              </c:ext>
            </c:extLst>
          </c:dPt>
          <c:dPt>
            <c:idx val="4"/>
            <c:bubble3D val="0"/>
            <c:explosion val="0"/>
            <c:spPr>
              <a:solidFill>
                <a:srgbClr val="FF6600"/>
              </a:solidFill>
              <a:ln w="12700">
                <a:solidFill>
                  <a:srgbClr val="000000"/>
                </a:solidFill>
                <a:prstDash val="solid"/>
              </a:ln>
            </c:spPr>
            <c:extLst>
              <c:ext xmlns:c16="http://schemas.microsoft.com/office/drawing/2014/chart" uri="{C3380CC4-5D6E-409C-BE32-E72D297353CC}">
                <c16:uniqueId val="{00000009-7C82-4E07-BCAC-D8B426879180}"/>
              </c:ext>
            </c:extLst>
          </c:dPt>
          <c:dPt>
            <c:idx val="5"/>
            <c:bubble3D val="0"/>
            <c:spPr>
              <a:solidFill>
                <a:srgbClr val="00B0F0"/>
              </a:solidFill>
              <a:ln w="12700">
                <a:solidFill>
                  <a:srgbClr val="000000"/>
                </a:solidFill>
                <a:prstDash val="solid"/>
              </a:ln>
            </c:spPr>
            <c:extLst>
              <c:ext xmlns:c16="http://schemas.microsoft.com/office/drawing/2014/chart" uri="{C3380CC4-5D6E-409C-BE32-E72D297353CC}">
                <c16:uniqueId val="{0000000B-7C82-4E07-BCAC-D8B426879180}"/>
              </c:ext>
            </c:extLst>
          </c:dPt>
          <c:dLbls>
            <c:dLbl>
              <c:idx val="0"/>
              <c:layout>
                <c:manualLayout>
                  <c:x val="3.3692252984505996E-2"/>
                  <c:y val="3.608323967491761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C82-4E07-BCAC-D8B426879180}"/>
                </c:ext>
              </c:extLst>
            </c:dLbl>
            <c:dLbl>
              <c:idx val="1"/>
              <c:layout>
                <c:manualLayout>
                  <c:x val="2.8259592550931141E-2"/>
                  <c:y val="2.5798348377184591E-2"/>
                </c:manualLayout>
              </c:layout>
              <c:tx>
                <c:rich>
                  <a:bodyPr/>
                  <a:lstStyle/>
                  <a:p>
                    <a:r>
                      <a:rPr lang="en-US"/>
                      <a:t>PUPP Taxes
11.05%</a:t>
                    </a: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C82-4E07-BCAC-D8B426879180}"/>
                </c:ext>
              </c:extLst>
            </c:dLbl>
            <c:dLbl>
              <c:idx val="2"/>
              <c:layout>
                <c:manualLayout>
                  <c:x val="2.107862145372532E-2"/>
                  <c:y val="5.1099338793001457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7C82-4E07-BCAC-D8B426879180}"/>
                </c:ext>
              </c:extLst>
            </c:dLbl>
            <c:dLbl>
              <c:idx val="3"/>
              <c:layout>
                <c:manualLayout>
                  <c:x val="-2.2125489445784085E-2"/>
                  <c:y val="4.65037529741169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7C82-4E07-BCAC-D8B426879180}"/>
                </c:ext>
              </c:extLst>
            </c:dLbl>
            <c:dLbl>
              <c:idx val="4"/>
              <c:layout>
                <c:manualLayout>
                  <c:x val="-5.2018897637795533E-2"/>
                  <c:y val="-1.356322505900922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7C82-4E07-BCAC-D8B426879180}"/>
                </c:ext>
              </c:extLst>
            </c:dLbl>
            <c:dLbl>
              <c:idx val="5"/>
              <c:layout>
                <c:manualLayout>
                  <c:x val="-6.0397591632704202E-2"/>
                  <c:y val="-1.3278473746708205E-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7C82-4E07-BCAC-D8B426879180}"/>
                </c:ext>
              </c:extLst>
            </c:dLbl>
            <c:numFmt formatCode="0.00%" sourceLinked="0"/>
            <c:spPr>
              <a:noFill/>
              <a:ln w="25400">
                <a:noFill/>
              </a:ln>
            </c:spPr>
            <c:txPr>
              <a:bodyPr/>
              <a:lstStyle/>
              <a:p>
                <a:pPr>
                  <a:defRPr sz="1000" b="1" i="0" u="none" strike="noStrike" baseline="0">
                    <a:solidFill>
                      <a:srgbClr val="000000"/>
                    </a:solidFill>
                    <a:latin typeface="Verdana"/>
                    <a:ea typeface="Verdana"/>
                    <a:cs typeface="Verdana"/>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Graph!$B$127:$B$132</c:f>
              <c:strCache>
                <c:ptCount val="6"/>
                <c:pt idx="0">
                  <c:v>Real Estate Taxes</c:v>
                </c:pt>
                <c:pt idx="1">
                  <c:v>PUPP Taxes </c:v>
                </c:pt>
                <c:pt idx="2">
                  <c:v>Income Tax</c:v>
                </c:pt>
                <c:pt idx="3">
                  <c:v>Other Local</c:v>
                </c:pt>
                <c:pt idx="4">
                  <c:v>State Foundation</c:v>
                </c:pt>
                <c:pt idx="5">
                  <c:v>Other State</c:v>
                </c:pt>
              </c:strCache>
            </c:strRef>
          </c:cat>
          <c:val>
            <c:numRef>
              <c:f>Graph!$H$127:$H$132</c:f>
              <c:numCache>
                <c:formatCode>_("$"* #,##0_);_("$"* \(#,##0\);_("$"* "-"_);_(@_)</c:formatCode>
                <c:ptCount val="6"/>
                <c:pt idx="0">
                  <c:v>3314472</c:v>
                </c:pt>
                <c:pt idx="1">
                  <c:v>1200518</c:v>
                </c:pt>
                <c:pt idx="2">
                  <c:v>1096362.0899999999</c:v>
                </c:pt>
                <c:pt idx="3" formatCode="_(* #,##0_);_(* \(#,##0\);_(* &quot;-&quot;_);_(@_)">
                  <c:v>580566</c:v>
                </c:pt>
                <c:pt idx="4" formatCode="_(* #,##0_);_(* \(#,##0\);_(* &quot;-&quot;_);_(@_)">
                  <c:v>4291956.6100000003</c:v>
                </c:pt>
                <c:pt idx="5" formatCode="_(* #,##0_);_(* \(#,##0\);_(* &quot;-&quot;_);_(@_)">
                  <c:v>450358</c:v>
                </c:pt>
              </c:numCache>
            </c:numRef>
          </c:val>
          <c:extLst>
            <c:ext xmlns:c16="http://schemas.microsoft.com/office/drawing/2014/chart" uri="{C3380CC4-5D6E-409C-BE32-E72D297353CC}">
              <c16:uniqueId val="{0000000C-7C82-4E07-BCAC-D8B426879180}"/>
            </c:ext>
          </c:extLst>
        </c:ser>
        <c:dLbls>
          <c:showLegendKey val="0"/>
          <c:showVal val="0"/>
          <c:showCatName val="1"/>
          <c:showSerName val="0"/>
          <c:showPercent val="1"/>
          <c:showBubbleSize val="0"/>
          <c:showLeaderLines val="1"/>
        </c:dLbls>
      </c:pie3DChart>
      <c:spPr>
        <a:noFill/>
        <a:ln w="25400">
          <a:noFill/>
        </a:ln>
      </c:spPr>
    </c:plotArea>
    <c:plotVisOnly val="1"/>
    <c:dispBlanksAs val="zero"/>
    <c:showDLblsOverMax val="0"/>
  </c:chart>
  <c:spPr>
    <a:noFill/>
    <a:ln w="3175">
      <a:noFill/>
      <a:prstDash val="solid"/>
    </a:ln>
  </c:spPr>
  <c:txPr>
    <a:bodyPr/>
    <a:lstStyle/>
    <a:p>
      <a:pPr>
        <a:defRPr sz="800" b="0" i="0" u="none" strike="noStrike" baseline="0">
          <a:solidFill>
            <a:srgbClr val="000000"/>
          </a:solidFill>
          <a:latin typeface="Verdana"/>
          <a:ea typeface="Verdana"/>
          <a:cs typeface="Verdana"/>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With Levy Renewal</c:v>
                </c:pt>
              </c:strCache>
            </c:strRef>
          </c:tx>
          <c:spPr>
            <a:ln w="60325" cap="rnd">
              <a:solidFill>
                <a:schemeClr val="tx1"/>
              </a:solidFill>
              <a:round/>
            </a:ln>
            <a:effectLst/>
          </c:spPr>
          <c:marker>
            <c:symbol val="circle"/>
            <c:size val="5"/>
            <c:spPr>
              <a:solidFill>
                <a:schemeClr val="accent1"/>
              </a:solidFill>
              <a:ln w="9525">
                <a:solidFill>
                  <a:schemeClr val="accent1"/>
                </a:solidFill>
              </a:ln>
              <a:effectLst/>
            </c:spPr>
          </c:marker>
          <c:cat>
            <c:strRef>
              <c:f>Sheet1!$A$2:$A$9</c:f>
              <c:strCache>
                <c:ptCount val="8"/>
                <c:pt idx="0">
                  <c:v>FY22</c:v>
                </c:pt>
                <c:pt idx="1">
                  <c:v>FY23</c:v>
                </c:pt>
                <c:pt idx="2">
                  <c:v>FY24</c:v>
                </c:pt>
                <c:pt idx="3">
                  <c:v>FY25</c:v>
                </c:pt>
                <c:pt idx="4">
                  <c:v>FY26</c:v>
                </c:pt>
                <c:pt idx="5">
                  <c:v>FY27</c:v>
                </c:pt>
                <c:pt idx="6">
                  <c:v>FY28</c:v>
                </c:pt>
                <c:pt idx="7">
                  <c:v>FY29</c:v>
                </c:pt>
              </c:strCache>
            </c:strRef>
          </c:cat>
          <c:val>
            <c:numRef>
              <c:f>Sheet1!$B$2:$B$9</c:f>
              <c:numCache>
                <c:formatCode>General</c:formatCode>
                <c:ptCount val="8"/>
                <c:pt idx="0">
                  <c:v>8.6</c:v>
                </c:pt>
                <c:pt idx="1">
                  <c:v>9.8000000000000007</c:v>
                </c:pt>
                <c:pt idx="2">
                  <c:v>10.5</c:v>
                </c:pt>
                <c:pt idx="3">
                  <c:v>11.3</c:v>
                </c:pt>
                <c:pt idx="4">
                  <c:v>11</c:v>
                </c:pt>
                <c:pt idx="5">
                  <c:v>11.1</c:v>
                </c:pt>
                <c:pt idx="6">
                  <c:v>11.1</c:v>
                </c:pt>
                <c:pt idx="7">
                  <c:v>11.2</c:v>
                </c:pt>
              </c:numCache>
            </c:numRef>
          </c:val>
          <c:smooth val="0"/>
          <c:extLst>
            <c:ext xmlns:c16="http://schemas.microsoft.com/office/drawing/2014/chart" uri="{C3380CC4-5D6E-409C-BE32-E72D297353CC}">
              <c16:uniqueId val="{00000000-636A-4AF8-9F73-63AC40015376}"/>
            </c:ext>
          </c:extLst>
        </c:ser>
        <c:ser>
          <c:idx val="1"/>
          <c:order val="1"/>
          <c:tx>
            <c:strRef>
              <c:f>Sheet1!$C$1</c:f>
              <c:strCache>
                <c:ptCount val="1"/>
                <c:pt idx="0">
                  <c:v>W/O Levy Renewal</c:v>
                </c:pt>
              </c:strCache>
            </c:strRef>
          </c:tx>
          <c:spPr>
            <a:ln w="15875" cap="rnd">
              <a:solidFill>
                <a:srgbClr val="FF0000"/>
              </a:solidFill>
              <a:round/>
            </a:ln>
            <a:effectLst/>
          </c:spPr>
          <c:marker>
            <c:symbol val="circle"/>
            <c:size val="5"/>
            <c:spPr>
              <a:solidFill>
                <a:schemeClr val="accent2"/>
              </a:solidFill>
              <a:ln w="9525">
                <a:solidFill>
                  <a:schemeClr val="accent2"/>
                </a:solidFill>
              </a:ln>
              <a:effectLst/>
            </c:spPr>
          </c:marker>
          <c:cat>
            <c:strRef>
              <c:f>Sheet1!$A$2:$A$9</c:f>
              <c:strCache>
                <c:ptCount val="8"/>
                <c:pt idx="0">
                  <c:v>FY22</c:v>
                </c:pt>
                <c:pt idx="1">
                  <c:v>FY23</c:v>
                </c:pt>
                <c:pt idx="2">
                  <c:v>FY24</c:v>
                </c:pt>
                <c:pt idx="3">
                  <c:v>FY25</c:v>
                </c:pt>
                <c:pt idx="4">
                  <c:v>FY26</c:v>
                </c:pt>
                <c:pt idx="5">
                  <c:v>FY27</c:v>
                </c:pt>
                <c:pt idx="6">
                  <c:v>FY28</c:v>
                </c:pt>
                <c:pt idx="7">
                  <c:v>FY29</c:v>
                </c:pt>
              </c:strCache>
            </c:strRef>
          </c:cat>
          <c:val>
            <c:numRef>
              <c:f>Sheet1!$C$2:$C$9</c:f>
              <c:numCache>
                <c:formatCode>General</c:formatCode>
                <c:ptCount val="8"/>
                <c:pt idx="0">
                  <c:v>8.6</c:v>
                </c:pt>
                <c:pt idx="1">
                  <c:v>9.8000000000000007</c:v>
                </c:pt>
                <c:pt idx="2">
                  <c:v>10.5</c:v>
                </c:pt>
                <c:pt idx="3">
                  <c:v>11.3</c:v>
                </c:pt>
                <c:pt idx="4">
                  <c:v>11</c:v>
                </c:pt>
                <c:pt idx="5">
                  <c:v>10.7</c:v>
                </c:pt>
                <c:pt idx="6">
                  <c:v>10.5</c:v>
                </c:pt>
                <c:pt idx="7">
                  <c:v>10.6</c:v>
                </c:pt>
              </c:numCache>
            </c:numRef>
          </c:val>
          <c:smooth val="0"/>
          <c:extLst>
            <c:ext xmlns:c16="http://schemas.microsoft.com/office/drawing/2014/chart" uri="{C3380CC4-5D6E-409C-BE32-E72D297353CC}">
              <c16:uniqueId val="{00000001-636A-4AF8-9F73-63AC40015376}"/>
            </c:ext>
          </c:extLst>
        </c:ser>
        <c:ser>
          <c:idx val="2"/>
          <c:order val="2"/>
          <c:tx>
            <c:strRef>
              <c:f>Sheet1!$D$1</c:f>
              <c:strCache>
                <c:ptCount val="1"/>
                <c:pt idx="0">
                  <c:v>Column1</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Sheet1!$A$2:$A$9</c:f>
              <c:strCache>
                <c:ptCount val="8"/>
                <c:pt idx="0">
                  <c:v>FY22</c:v>
                </c:pt>
                <c:pt idx="1">
                  <c:v>FY23</c:v>
                </c:pt>
                <c:pt idx="2">
                  <c:v>FY24</c:v>
                </c:pt>
                <c:pt idx="3">
                  <c:v>FY25</c:v>
                </c:pt>
                <c:pt idx="4">
                  <c:v>FY26</c:v>
                </c:pt>
                <c:pt idx="5">
                  <c:v>FY27</c:v>
                </c:pt>
                <c:pt idx="6">
                  <c:v>FY28</c:v>
                </c:pt>
                <c:pt idx="7">
                  <c:v>FY29</c:v>
                </c:pt>
              </c:strCache>
            </c:strRef>
          </c:cat>
          <c:val>
            <c:numRef>
              <c:f>Sheet1!$D$2:$D$9</c:f>
              <c:numCache>
                <c:formatCode>General</c:formatCode>
                <c:ptCount val="8"/>
              </c:numCache>
            </c:numRef>
          </c:val>
          <c:smooth val="0"/>
          <c:extLst>
            <c:ext xmlns:c16="http://schemas.microsoft.com/office/drawing/2014/chart" uri="{C3380CC4-5D6E-409C-BE32-E72D297353CC}">
              <c16:uniqueId val="{00000000-9413-4559-8784-77FDC952D1C5}"/>
            </c:ext>
          </c:extLst>
        </c:ser>
        <c:dLbls>
          <c:showLegendKey val="0"/>
          <c:showVal val="0"/>
          <c:showCatName val="0"/>
          <c:showSerName val="0"/>
          <c:showPercent val="0"/>
          <c:showBubbleSize val="0"/>
        </c:dLbls>
        <c:marker val="1"/>
        <c:smooth val="0"/>
        <c:axId val="1612844367"/>
        <c:axId val="1702320255"/>
      </c:lineChart>
      <c:catAx>
        <c:axId val="16128443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702320255"/>
        <c:crosses val="autoZero"/>
        <c:auto val="1"/>
        <c:lblAlgn val="ctr"/>
        <c:lblOffset val="100"/>
        <c:noMultiLvlLbl val="0"/>
      </c:catAx>
      <c:valAx>
        <c:axId val="170232025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612844367"/>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330"/>
      <c:rAngAx val="0"/>
      <c:perspective val="0"/>
    </c:view3D>
    <c:floor>
      <c:thickness val="0"/>
    </c:floor>
    <c:sideWall>
      <c:thickness val="0"/>
    </c:sideWall>
    <c:backWall>
      <c:thickness val="0"/>
    </c:backWall>
    <c:plotArea>
      <c:layout>
        <c:manualLayout>
          <c:layoutTarget val="inner"/>
          <c:xMode val="edge"/>
          <c:yMode val="edge"/>
          <c:x val="0.21461205742139375"/>
          <c:y val="0.24642909071861613"/>
          <c:w val="0.56927915260592421"/>
          <c:h val="0.66590436393291319"/>
        </c:manualLayout>
      </c:layout>
      <c:pie3DChart>
        <c:varyColors val="1"/>
        <c:ser>
          <c:idx val="0"/>
          <c:order val="0"/>
          <c:spPr>
            <a:solidFill>
              <a:srgbClr val="9999FF"/>
            </a:solidFill>
            <a:ln w="12700">
              <a:solidFill>
                <a:srgbClr val="000000"/>
              </a:solidFill>
              <a:prstDash val="solid"/>
            </a:ln>
          </c:spPr>
          <c:dPt>
            <c:idx val="0"/>
            <c:bubble3D val="0"/>
            <c:spPr>
              <a:solidFill>
                <a:srgbClr val="FF0000"/>
              </a:solidFill>
              <a:ln w="12700">
                <a:solidFill>
                  <a:srgbClr val="000000"/>
                </a:solidFill>
                <a:prstDash val="solid"/>
              </a:ln>
            </c:spPr>
            <c:extLst>
              <c:ext xmlns:c16="http://schemas.microsoft.com/office/drawing/2014/chart" uri="{C3380CC4-5D6E-409C-BE32-E72D297353CC}">
                <c16:uniqueId val="{00000001-822F-4A64-B565-1D1CF7EEF2E5}"/>
              </c:ext>
            </c:extLst>
          </c:dPt>
          <c:dPt>
            <c:idx val="1"/>
            <c:bubble3D val="0"/>
            <c:spPr>
              <a:solidFill>
                <a:srgbClr val="7030A0"/>
              </a:solidFill>
              <a:ln w="12700">
                <a:solidFill>
                  <a:srgbClr val="000000"/>
                </a:solidFill>
                <a:prstDash val="solid"/>
              </a:ln>
            </c:spPr>
            <c:extLst>
              <c:ext xmlns:c16="http://schemas.microsoft.com/office/drawing/2014/chart" uri="{C3380CC4-5D6E-409C-BE32-E72D297353CC}">
                <c16:uniqueId val="{00000003-822F-4A64-B565-1D1CF7EEF2E5}"/>
              </c:ext>
            </c:extLst>
          </c:dPt>
          <c:dPt>
            <c:idx val="2"/>
            <c:bubble3D val="0"/>
            <c:spPr>
              <a:solidFill>
                <a:srgbClr val="FF9900"/>
              </a:solidFill>
              <a:ln w="12700">
                <a:solidFill>
                  <a:srgbClr val="000000"/>
                </a:solidFill>
                <a:prstDash val="solid"/>
              </a:ln>
            </c:spPr>
            <c:extLst>
              <c:ext xmlns:c16="http://schemas.microsoft.com/office/drawing/2014/chart" uri="{C3380CC4-5D6E-409C-BE32-E72D297353CC}">
                <c16:uniqueId val="{00000005-822F-4A64-B565-1D1CF7EEF2E5}"/>
              </c:ext>
            </c:extLst>
          </c:dPt>
          <c:dPt>
            <c:idx val="3"/>
            <c:bubble3D val="0"/>
            <c:spPr>
              <a:solidFill>
                <a:srgbClr val="00CCFF"/>
              </a:solidFill>
              <a:ln w="12700">
                <a:solidFill>
                  <a:srgbClr val="000000"/>
                </a:solidFill>
                <a:prstDash val="solid"/>
              </a:ln>
            </c:spPr>
            <c:extLst>
              <c:ext xmlns:c16="http://schemas.microsoft.com/office/drawing/2014/chart" uri="{C3380CC4-5D6E-409C-BE32-E72D297353CC}">
                <c16:uniqueId val="{00000007-822F-4A64-B565-1D1CF7EEF2E5}"/>
              </c:ext>
            </c:extLst>
          </c:dPt>
          <c:dPt>
            <c:idx val="4"/>
            <c:bubble3D val="0"/>
            <c:spPr>
              <a:solidFill>
                <a:srgbClr val="FFFF00"/>
              </a:solidFill>
              <a:ln w="12700">
                <a:solidFill>
                  <a:srgbClr val="000000"/>
                </a:solidFill>
                <a:prstDash val="solid"/>
              </a:ln>
            </c:spPr>
            <c:extLst>
              <c:ext xmlns:c16="http://schemas.microsoft.com/office/drawing/2014/chart" uri="{C3380CC4-5D6E-409C-BE32-E72D297353CC}">
                <c16:uniqueId val="{00000009-822F-4A64-B565-1D1CF7EEF2E5}"/>
              </c:ext>
            </c:extLst>
          </c:dPt>
          <c:dPt>
            <c:idx val="5"/>
            <c:bubble3D val="0"/>
            <c:spPr>
              <a:solidFill>
                <a:schemeClr val="accent3">
                  <a:lumMod val="50000"/>
                </a:schemeClr>
              </a:solidFill>
              <a:ln w="12700">
                <a:solidFill>
                  <a:srgbClr val="000000"/>
                </a:solidFill>
                <a:prstDash val="solid"/>
              </a:ln>
            </c:spPr>
            <c:extLst>
              <c:ext xmlns:c16="http://schemas.microsoft.com/office/drawing/2014/chart" uri="{C3380CC4-5D6E-409C-BE32-E72D297353CC}">
                <c16:uniqueId val="{0000000B-822F-4A64-B565-1D1CF7EEF2E5}"/>
              </c:ext>
            </c:extLst>
          </c:dPt>
          <c:dLbls>
            <c:dLbl>
              <c:idx val="0"/>
              <c:layout>
                <c:manualLayout>
                  <c:x val="6.8436043708822114E-2"/>
                  <c:y val="-7.782125765727038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822F-4A64-B565-1D1CF7EEF2E5}"/>
                </c:ext>
              </c:extLst>
            </c:dLbl>
            <c:dLbl>
              <c:idx val="1"/>
              <c:layout>
                <c:manualLayout>
                  <c:x val="1.8394509919454623E-2"/>
                  <c:y val="3.594708148936799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822F-4A64-B565-1D1CF7EEF2E5}"/>
                </c:ext>
              </c:extLst>
            </c:dLbl>
            <c:dLbl>
              <c:idx val="2"/>
              <c:layout>
                <c:manualLayout>
                  <c:x val="-2.8103004981520168E-2"/>
                  <c:y val="0.14959414096331464"/>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822F-4A64-B565-1D1CF7EEF2E5}"/>
                </c:ext>
              </c:extLst>
            </c:dLbl>
            <c:dLbl>
              <c:idx val="3"/>
              <c:layout>
                <c:manualLayout>
                  <c:x val="-0.1072463709893406"/>
                  <c:y val="6.0640659417076602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822F-4A64-B565-1D1CF7EEF2E5}"/>
                </c:ext>
              </c:extLst>
            </c:dLbl>
            <c:dLbl>
              <c:idx val="4"/>
              <c:layout>
                <c:manualLayout>
                  <c:x val="-8.6602790722588252E-2"/>
                  <c:y val="-2.657568404045585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822F-4A64-B565-1D1CF7EEF2E5}"/>
                </c:ext>
              </c:extLst>
            </c:dLbl>
            <c:dLbl>
              <c:idx val="5"/>
              <c:layout>
                <c:manualLayout>
                  <c:x val="-4.2083132465584656E-2"/>
                  <c:y val="-5.5406667322928871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822F-4A64-B565-1D1CF7EEF2E5}"/>
                </c:ext>
              </c:extLst>
            </c:dLbl>
            <c:dLbl>
              <c:idx val="6"/>
              <c:layout>
                <c:manualLayout>
                  <c:x val="8.1757057153570095E-2"/>
                  <c:y val="-7.672826500228939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C-822F-4A64-B565-1D1CF7EEF2E5}"/>
                </c:ext>
              </c:extLst>
            </c:dLbl>
            <c:numFmt formatCode="0.00%" sourceLinked="0"/>
            <c:spPr>
              <a:noFill/>
              <a:ln w="25400">
                <a:noFill/>
              </a:ln>
            </c:spPr>
            <c:txPr>
              <a:bodyPr/>
              <a:lstStyle/>
              <a:p>
                <a:pPr>
                  <a:defRPr sz="1000" b="1" i="0" u="none" strike="noStrike" baseline="0">
                    <a:solidFill>
                      <a:srgbClr val="000000"/>
                    </a:solidFill>
                    <a:latin typeface="Verdana"/>
                    <a:ea typeface="Verdana"/>
                    <a:cs typeface="Verdana"/>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Graph!$B$201:$B$206</c:f>
              <c:strCache>
                <c:ptCount val="6"/>
                <c:pt idx="0">
                  <c:v>Wages</c:v>
                </c:pt>
                <c:pt idx="1">
                  <c:v>Benefits</c:v>
                </c:pt>
                <c:pt idx="2">
                  <c:v>Services</c:v>
                </c:pt>
                <c:pt idx="3">
                  <c:v>Materials</c:v>
                </c:pt>
                <c:pt idx="4">
                  <c:v>Capital</c:v>
                </c:pt>
                <c:pt idx="5">
                  <c:v>Other</c:v>
                </c:pt>
              </c:strCache>
            </c:strRef>
          </c:cat>
          <c:val>
            <c:numRef>
              <c:f>Graph!$G$201:$G$206</c:f>
              <c:numCache>
                <c:formatCode>"$"#,##0</c:formatCode>
                <c:ptCount val="6"/>
                <c:pt idx="0">
                  <c:v>4942866.9000000004</c:v>
                </c:pt>
                <c:pt idx="1">
                  <c:v>2273911</c:v>
                </c:pt>
                <c:pt idx="2">
                  <c:v>1577498.37</c:v>
                </c:pt>
                <c:pt idx="3">
                  <c:v>458679.18</c:v>
                </c:pt>
                <c:pt idx="4">
                  <c:v>41274</c:v>
                </c:pt>
                <c:pt idx="5">
                  <c:v>179498</c:v>
                </c:pt>
              </c:numCache>
            </c:numRef>
          </c:val>
          <c:extLst>
            <c:ext xmlns:c16="http://schemas.microsoft.com/office/drawing/2014/chart" uri="{C3380CC4-5D6E-409C-BE32-E72D297353CC}">
              <c16:uniqueId val="{0000000D-822F-4A64-B565-1D1CF7EEF2E5}"/>
            </c:ext>
          </c:extLst>
        </c:ser>
        <c:dLbls>
          <c:showLegendKey val="0"/>
          <c:showVal val="0"/>
          <c:showCatName val="1"/>
          <c:showSerName val="0"/>
          <c:showPercent val="1"/>
          <c:showBubbleSize val="0"/>
          <c:showLeaderLines val="1"/>
        </c:dLbls>
      </c:pie3DChart>
      <c:spPr>
        <a:noFill/>
        <a:ln w="25400">
          <a:noFill/>
        </a:ln>
      </c:spPr>
    </c:plotArea>
    <c:plotVisOnly val="1"/>
    <c:dispBlanksAs val="zero"/>
    <c:showDLblsOverMax val="0"/>
  </c:chart>
  <c:spPr>
    <a:noFill/>
    <a:ln w="3175">
      <a:solidFill>
        <a:srgbClr val="000000"/>
      </a:solidFill>
      <a:prstDash val="solid"/>
    </a:ln>
  </c:spPr>
  <c:txPr>
    <a:bodyPr/>
    <a:lstStyle/>
    <a:p>
      <a:pPr>
        <a:defRPr sz="800" b="0" i="0" u="none" strike="noStrike" baseline="0">
          <a:solidFill>
            <a:srgbClr val="000000"/>
          </a:solidFill>
          <a:latin typeface="Verdana"/>
          <a:ea typeface="Verdana"/>
          <a:cs typeface="Verdana"/>
        </a:defRPr>
      </a:pPr>
      <a:endParaRPr lang="en-US"/>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strRef>
          <c:f>Graph!$B$65</c:f>
          <c:strCache>
            <c:ptCount val="1"/>
            <c:pt idx="0">
              <c:v>Ending Cash Balance in True Cash Days</c:v>
            </c:pt>
          </c:strCache>
        </c:strRef>
      </c:tx>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Graph!$B$67</c:f>
              <c:strCache>
                <c:ptCount val="1"/>
                <c:pt idx="0">
                  <c:v>True Cash Days</c:v>
                </c:pt>
              </c:strCache>
            </c:strRef>
          </c:tx>
          <c:invertIfNegative val="0"/>
          <c:dLbls>
            <c:dLbl>
              <c:idx val="0"/>
              <c:layout>
                <c:manualLayout>
                  <c:x val="0"/>
                  <c:y val="6.24512099921935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90E-4200-9E75-11A99CC934B8}"/>
                </c:ext>
              </c:extLst>
            </c:dLbl>
            <c:dLbl>
              <c:idx val="1"/>
              <c:layout>
                <c:manualLayout>
                  <c:x val="-1.8801408714053224E-3"/>
                  <c:y val="6.245120999219348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90E-4200-9E75-11A99CC934B8}"/>
                </c:ext>
              </c:extLst>
            </c:dLbl>
            <c:dLbl>
              <c:idx val="2"/>
              <c:layout>
                <c:manualLayout>
                  <c:x val="-3.7602817428106449E-3"/>
                  <c:y val="7.806401249024200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90E-4200-9E75-11A99CC934B8}"/>
                </c:ext>
              </c:extLst>
            </c:dLbl>
            <c:dLbl>
              <c:idx val="3"/>
              <c:layout>
                <c:manualLayout>
                  <c:x val="-6.8937702243976154E-17"/>
                  <c:y val="6.869633099141289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90E-4200-9E75-11A99CC934B8}"/>
                </c:ext>
              </c:extLst>
            </c:dLbl>
            <c:dLbl>
              <c:idx val="4"/>
              <c:layout>
                <c:manualLayout>
                  <c:x val="0"/>
                  <c:y val="6.24512099921935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90E-4200-9E75-11A99CC934B8}"/>
                </c:ext>
              </c:extLst>
            </c:dLbl>
            <c:dLbl>
              <c:idx val="5"/>
              <c:layout>
                <c:manualLayout>
                  <c:x val="-1.8801408714053224E-3"/>
                  <c:y val="6.245120999219357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90E-4200-9E75-11A99CC934B8}"/>
                </c:ext>
              </c:extLst>
            </c:dLbl>
            <c:dLbl>
              <c:idx val="6"/>
              <c:layout>
                <c:manualLayout>
                  <c:x val="-1.8801408714053224E-3"/>
                  <c:y val="5.620608899297421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90E-4200-9E75-11A99CC934B8}"/>
                </c:ext>
              </c:extLst>
            </c:dLbl>
            <c:dLbl>
              <c:idx val="7"/>
              <c:layout>
                <c:manualLayout>
                  <c:x val="-1.3787540448795231E-16"/>
                  <c:y val="6.24512099921935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90E-4200-9E75-11A99CC934B8}"/>
                </c:ext>
              </c:extLst>
            </c:dLbl>
            <c:spPr>
              <a:noFill/>
              <a:ln>
                <a:noFill/>
              </a:ln>
              <a:effectLst/>
            </c:spPr>
            <c:txPr>
              <a:bodyPr wrap="square" lIns="38100" tIns="19050" rIns="38100" bIns="19050" anchor="ctr">
                <a:spAutoFit/>
              </a:bodyPr>
              <a:lstStyle/>
              <a:p>
                <a:pPr>
                  <a:defRPr b="1" i="0" baseline="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Graph!$C$66:$J$66</c:f>
              <c:strCache>
                <c:ptCount val="8"/>
                <c:pt idx="0">
                  <c:v>Act. 2022</c:v>
                </c:pt>
                <c:pt idx="1">
                  <c:v>Act. 2023</c:v>
                </c:pt>
                <c:pt idx="2">
                  <c:v>Act. 2024</c:v>
                </c:pt>
                <c:pt idx="3">
                  <c:v>Est. 2025</c:v>
                </c:pt>
                <c:pt idx="4">
                  <c:v>Est. 2026</c:v>
                </c:pt>
                <c:pt idx="5">
                  <c:v>Est. 2027</c:v>
                </c:pt>
                <c:pt idx="6">
                  <c:v>Est. 2028</c:v>
                </c:pt>
                <c:pt idx="7">
                  <c:v>Est. 2029</c:v>
                </c:pt>
              </c:strCache>
            </c:strRef>
          </c:cat>
          <c:val>
            <c:numRef>
              <c:f>Graph!$C$67:$J$67</c:f>
              <c:numCache>
                <c:formatCode>#,##0_);\(#,##0\)</c:formatCode>
                <c:ptCount val="8"/>
                <c:pt idx="0">
                  <c:v>108.4550724278924</c:v>
                </c:pt>
                <c:pt idx="1">
                  <c:v>163.9137188307252</c:v>
                </c:pt>
                <c:pt idx="2">
                  <c:v>216.30687025733934</c:v>
                </c:pt>
                <c:pt idx="3">
                  <c:v>275.50771136022081</c:v>
                </c:pt>
                <c:pt idx="4">
                  <c:v>264.19556523512875</c:v>
                </c:pt>
                <c:pt idx="5">
                  <c:v>266.13781213044837</c:v>
                </c:pt>
                <c:pt idx="6">
                  <c:v>235.93799810827321</c:v>
                </c:pt>
                <c:pt idx="7">
                  <c:v>204.86248710105355</c:v>
                </c:pt>
              </c:numCache>
            </c:numRef>
          </c:val>
          <c:extLst>
            <c:ext xmlns:c16="http://schemas.microsoft.com/office/drawing/2014/chart" uri="{C3380CC4-5D6E-409C-BE32-E72D297353CC}">
              <c16:uniqueId val="{00000008-C90E-4200-9E75-11A99CC934B8}"/>
            </c:ext>
          </c:extLst>
        </c:ser>
        <c:dLbls>
          <c:showLegendKey val="0"/>
          <c:showVal val="1"/>
          <c:showCatName val="0"/>
          <c:showSerName val="0"/>
          <c:showPercent val="0"/>
          <c:showBubbleSize val="0"/>
        </c:dLbls>
        <c:gapWidth val="150"/>
        <c:shape val="box"/>
        <c:axId val="112921984"/>
        <c:axId val="112949504"/>
        <c:axId val="0"/>
      </c:bar3DChart>
      <c:catAx>
        <c:axId val="112921984"/>
        <c:scaling>
          <c:orientation val="minMax"/>
        </c:scaling>
        <c:delete val="0"/>
        <c:axPos val="b"/>
        <c:numFmt formatCode="General" sourceLinked="0"/>
        <c:majorTickMark val="out"/>
        <c:minorTickMark val="none"/>
        <c:tickLblPos val="nextTo"/>
        <c:crossAx val="112949504"/>
        <c:crosses val="autoZero"/>
        <c:auto val="1"/>
        <c:lblAlgn val="ctr"/>
        <c:lblOffset val="100"/>
        <c:noMultiLvlLbl val="0"/>
      </c:catAx>
      <c:valAx>
        <c:axId val="112949504"/>
        <c:scaling>
          <c:orientation val="minMax"/>
        </c:scaling>
        <c:delete val="0"/>
        <c:axPos val="l"/>
        <c:majorGridlines/>
        <c:numFmt formatCode="#,##0_);\(#,##0\)" sourceLinked="1"/>
        <c:majorTickMark val="out"/>
        <c:minorTickMark val="none"/>
        <c:tickLblPos val="nextTo"/>
        <c:crossAx val="112921984"/>
        <c:crosses val="autoZero"/>
        <c:crossBetween val="between"/>
      </c:valAx>
    </c:plotArea>
    <c:plotVisOnly val="1"/>
    <c:dispBlanksAs val="gap"/>
    <c:showDLblsOverMax val="0"/>
  </c:chart>
  <c:spPr>
    <a:noFill/>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0.67511</cdr:x>
      <cdr:y>0.1792</cdr:y>
    </cdr:from>
    <cdr:to>
      <cdr:x>0.93209</cdr:x>
      <cdr:y>0.26167</cdr:y>
    </cdr:to>
    <cdr:sp macro="" textlink="">
      <cdr:nvSpPr>
        <cdr:cNvPr id="9217" name="Text Box 1"/>
        <cdr:cNvSpPr txBox="1">
          <a:spLocks xmlns:a="http://schemas.openxmlformats.org/drawingml/2006/main" noChangeArrowheads="1"/>
        </cdr:cNvSpPr>
      </cdr:nvSpPr>
      <cdr:spPr bwMode="auto">
        <a:xfrm xmlns:a="http://schemas.openxmlformats.org/drawingml/2006/main">
          <a:off x="5284094" y="965196"/>
          <a:ext cx="2011385" cy="444189"/>
        </a:xfrm>
        <a:prstGeom xmlns:a="http://schemas.openxmlformats.org/drawingml/2006/main" prst="rect">
          <a:avLst/>
        </a:prstGeom>
        <a:noFill xmlns:a="http://schemas.openxmlformats.org/drawingml/2006/main"/>
        <a:ln xmlns:a="http://schemas.openxmlformats.org/drawingml/2006/main" w="0">
          <a:noFill/>
          <a:miter lim="800000"/>
          <a:headEnd/>
          <a:tailEnd/>
        </a:ln>
        <a:effectLst xmlns:a="http://schemas.openxmlformats.org/drawingml/2006/main"/>
      </cdr:spPr>
      <cdr:txBody>
        <a:bodyPr xmlns:a="http://schemas.openxmlformats.org/drawingml/2006/main" wrap="square" lIns="27432" tIns="18288" rIns="27432" bIns="18288" anchor="ctr" upright="1">
          <a:noAutofit/>
        </a:bodyPr>
        <a:lstStyle xmlns:a="http://schemas.openxmlformats.org/drawingml/2006/main"/>
        <a:p xmlns:a="http://schemas.openxmlformats.org/drawingml/2006/main">
          <a:pPr algn="ctr" rtl="0">
            <a:defRPr sz="1000"/>
          </a:pPr>
          <a:fld id="{B5229A78-2608-4FC6-B8D3-FC87C2F4C5BA}" type="TxLink">
            <a:rPr lang="en-US" sz="900" b="1" i="0" u="none" strike="noStrike">
              <a:solidFill>
                <a:srgbClr val="0000FF"/>
              </a:solidFill>
              <a:latin typeface="Verdana"/>
              <a:ea typeface="Verdana"/>
              <a:cs typeface="Calibri"/>
            </a:rPr>
            <a:pPr algn="ctr" rtl="0">
              <a:defRPr sz="1000"/>
            </a:pPr>
            <a:t>Local Sources   56.63%</a:t>
          </a:fld>
          <a:endParaRPr lang="en-US" sz="900" b="1" i="0" strike="noStrike">
            <a:solidFill>
              <a:srgbClr val="0000FF"/>
            </a:solidFill>
            <a:latin typeface="Verdana"/>
            <a:ea typeface="Verdana"/>
            <a:cs typeface="Verdana"/>
          </a:endParaRPr>
        </a:p>
      </cdr:txBody>
    </cdr:sp>
  </cdr:relSizeAnchor>
  <cdr:relSizeAnchor xmlns:cdr="http://schemas.openxmlformats.org/drawingml/2006/chartDrawing">
    <cdr:from>
      <cdr:x>0.02679</cdr:x>
      <cdr:y>0.68879</cdr:y>
    </cdr:from>
    <cdr:to>
      <cdr:x>0.22525</cdr:x>
      <cdr:y>0.78982</cdr:y>
    </cdr:to>
    <cdr:sp macro="" textlink="">
      <cdr:nvSpPr>
        <cdr:cNvPr id="9218" name="Text Box 2"/>
        <cdr:cNvSpPr txBox="1">
          <a:spLocks xmlns:a="http://schemas.openxmlformats.org/drawingml/2006/main" noChangeArrowheads="1"/>
        </cdr:cNvSpPr>
      </cdr:nvSpPr>
      <cdr:spPr bwMode="auto">
        <a:xfrm xmlns:a="http://schemas.openxmlformats.org/drawingml/2006/main">
          <a:off x="203058" y="3929890"/>
          <a:ext cx="1504074" cy="576424"/>
        </a:xfrm>
        <a:prstGeom xmlns:a="http://schemas.openxmlformats.org/drawingml/2006/main" prst="rect">
          <a:avLst/>
        </a:prstGeom>
        <a:noFill xmlns:a="http://schemas.openxmlformats.org/drawingml/2006/main"/>
        <a:ln xmlns:a="http://schemas.openxmlformats.org/drawingml/2006/main" w="0">
          <a:noFill/>
          <a:miter lim="800000"/>
          <a:headEnd/>
          <a:tailEnd/>
        </a:ln>
        <a:effectLst xmlns:a="http://schemas.openxmlformats.org/drawingml/2006/main"/>
      </cdr:spPr>
      <cdr:txBody>
        <a:bodyPr xmlns:a="http://schemas.openxmlformats.org/drawingml/2006/main" wrap="square" lIns="27432" tIns="18288" rIns="27432" bIns="18288" anchor="ctr" upright="1">
          <a:noAutofit/>
        </a:bodyPr>
        <a:lstStyle xmlns:a="http://schemas.openxmlformats.org/drawingml/2006/main"/>
        <a:p xmlns:a="http://schemas.openxmlformats.org/drawingml/2006/main">
          <a:pPr algn="ctr" rtl="0">
            <a:defRPr sz="1000"/>
          </a:pPr>
          <a:fld id="{9CD5BA4F-E0F3-4D25-9E20-F2F474FE6504}" type="TxLink">
            <a:rPr lang="en-US" sz="900" b="1" i="0" u="none" strike="noStrike">
              <a:solidFill>
                <a:srgbClr val="FF0000"/>
              </a:solidFill>
              <a:latin typeface="Verdana"/>
              <a:ea typeface="Verdana"/>
              <a:cs typeface="Calibri"/>
            </a:rPr>
            <a:pPr algn="ctr" rtl="0">
              <a:defRPr sz="1000"/>
            </a:pPr>
            <a:t>State Sources  43.37%</a:t>
          </a:fld>
          <a:endParaRPr lang="en-US" sz="900" b="1" i="0" strike="noStrike">
            <a:solidFill>
              <a:srgbClr val="FF0000"/>
            </a:solidFill>
            <a:latin typeface="Verdana"/>
            <a:ea typeface="Verdana"/>
            <a:cs typeface="Verdana"/>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0.52749</cdr:x>
      <cdr:y>0.30197</cdr:y>
    </cdr:from>
    <cdr:to>
      <cdr:x>0.5535</cdr:x>
      <cdr:y>0.34827</cdr:y>
    </cdr:to>
    <cdr:sp macro="" textlink="">
      <cdr:nvSpPr>
        <cdr:cNvPr id="10241" name="Text Box 1"/>
        <cdr:cNvSpPr txBox="1">
          <a:spLocks xmlns:a="http://schemas.openxmlformats.org/drawingml/2006/main" noChangeArrowheads="1"/>
        </cdr:cNvSpPr>
      </cdr:nvSpPr>
      <cdr:spPr bwMode="auto">
        <a:xfrm xmlns:a="http://schemas.openxmlformats.org/drawingml/2006/main">
          <a:off x="2773545" y="1235512"/>
          <a:ext cx="105120" cy="190612"/>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0.52749</cdr:x>
      <cdr:y>0.30197</cdr:y>
    </cdr:from>
    <cdr:to>
      <cdr:x>0.5535</cdr:x>
      <cdr:y>0.34827</cdr:y>
    </cdr:to>
    <cdr:sp macro="" textlink="">
      <cdr:nvSpPr>
        <cdr:cNvPr id="2" name="Text Box 1"/>
        <cdr:cNvSpPr txBox="1">
          <a:spLocks xmlns:a="http://schemas.openxmlformats.org/drawingml/2006/main" noChangeArrowheads="1"/>
        </cdr:cNvSpPr>
      </cdr:nvSpPr>
      <cdr:spPr bwMode="auto">
        <a:xfrm xmlns:a="http://schemas.openxmlformats.org/drawingml/2006/main">
          <a:off x="2773545" y="1235512"/>
          <a:ext cx="105120" cy="190612"/>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0.52849</cdr:x>
      <cdr:y>0.36416</cdr:y>
    </cdr:from>
    <cdr:to>
      <cdr:x>0.7196</cdr:x>
      <cdr:y>0.56877</cdr:y>
    </cdr:to>
    <cdr:sp macro="" textlink="">
      <cdr:nvSpPr>
        <cdr:cNvPr id="4" name="Text Box 1"/>
        <cdr:cNvSpPr txBox="1">
          <a:spLocks xmlns:a="http://schemas.openxmlformats.org/drawingml/2006/main" noChangeArrowheads="1"/>
        </cdr:cNvSpPr>
      </cdr:nvSpPr>
      <cdr:spPr bwMode="auto">
        <a:xfrm xmlns:a="http://schemas.openxmlformats.org/drawingml/2006/main">
          <a:off x="3946525" y="1612900"/>
          <a:ext cx="1427197" cy="906234"/>
        </a:xfrm>
        <a:prstGeom xmlns:a="http://schemas.openxmlformats.org/drawingml/2006/main" prst="rect">
          <a:avLst/>
        </a:prstGeom>
        <a:noFill xmlns:a="http://schemas.openxmlformats.org/drawingml/2006/main"/>
        <a:ln xmlns:a="http://schemas.openxmlformats.org/drawingml/2006/main" w="1">
          <a:noFill/>
          <a:miter lim="800000"/>
          <a:headEnd/>
          <a:tailEnd/>
        </a:ln>
      </cdr:spPr>
      <cdr:txBody>
        <a:bodyPr xmlns:a="http://schemas.openxmlformats.org/drawingml/2006/main" wrap="square" lIns="18288" tIns="18288" rIns="18288" bIns="18288" anchor="ctr"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rtl="0">
            <a:defRPr sz="1000"/>
          </a:pPr>
          <a:r>
            <a:rPr lang="en-US" sz="900" b="1" i="0" strike="noStrike">
              <a:solidFill>
                <a:srgbClr val="FFFFFF"/>
              </a:solidFill>
              <a:latin typeface="Verdana"/>
              <a:ea typeface="Verdana"/>
              <a:cs typeface="Verdana"/>
            </a:rPr>
            <a:t>Salaries, OT, subs, </a:t>
          </a:r>
        </a:p>
        <a:p xmlns:a="http://schemas.openxmlformats.org/drawingml/2006/main">
          <a:pPr algn="ctr" rtl="0">
            <a:defRPr sz="1000"/>
          </a:pPr>
          <a:r>
            <a:rPr lang="en-US" sz="900" b="1" i="0" strike="noStrike">
              <a:solidFill>
                <a:srgbClr val="FFFFFF"/>
              </a:solidFill>
              <a:latin typeface="Verdana"/>
              <a:ea typeface="Verdana"/>
              <a:cs typeface="Verdana"/>
            </a:rPr>
            <a:t>sick leave, vacation</a:t>
          </a:r>
        </a:p>
      </cdr:txBody>
    </cdr:sp>
  </cdr:relSizeAnchor>
  <cdr:relSizeAnchor xmlns:cdr="http://schemas.openxmlformats.org/drawingml/2006/chartDrawing">
    <cdr:from>
      <cdr:x>0.21458</cdr:x>
      <cdr:y>0.47232</cdr:y>
    </cdr:from>
    <cdr:to>
      <cdr:x>0.44078</cdr:x>
      <cdr:y>0.54401</cdr:y>
    </cdr:to>
    <cdr:sp macro="" textlink="">
      <cdr:nvSpPr>
        <cdr:cNvPr id="5" name="Text Box 3"/>
        <cdr:cNvSpPr txBox="1">
          <a:spLocks xmlns:a="http://schemas.openxmlformats.org/drawingml/2006/main" noChangeArrowheads="1"/>
        </cdr:cNvSpPr>
      </cdr:nvSpPr>
      <cdr:spPr bwMode="auto">
        <a:xfrm xmlns:a="http://schemas.openxmlformats.org/drawingml/2006/main">
          <a:off x="1601712" y="2091954"/>
          <a:ext cx="1688453" cy="317524"/>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wrap="square" lIns="18288" tIns="18288" rIns="18288" bIns="18288" anchor="ctr" upright="1">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rtl="0">
            <a:defRPr sz="1000"/>
          </a:pPr>
          <a:r>
            <a:rPr lang="en-US" sz="900" b="1" i="0" strike="noStrike">
              <a:solidFill>
                <a:srgbClr val="FFFFFF"/>
              </a:solidFill>
              <a:latin typeface="Verdana"/>
              <a:ea typeface="Verdana"/>
              <a:cs typeface="Verdana"/>
            </a:rPr>
            <a:t>Utilities,  </a:t>
          </a:r>
        </a:p>
        <a:p xmlns:a="http://schemas.openxmlformats.org/drawingml/2006/main">
          <a:pPr algn="ctr" rtl="0">
            <a:defRPr sz="1000"/>
          </a:pPr>
          <a:r>
            <a:rPr lang="en-US" sz="900" b="1" i="0" strike="noStrike">
              <a:solidFill>
                <a:srgbClr val="FFFFFF"/>
              </a:solidFill>
              <a:latin typeface="Verdana"/>
              <a:ea typeface="Verdana"/>
              <a:cs typeface="Verdana"/>
            </a:rPr>
            <a:t>Tuition, OT/PT Services</a:t>
          </a:r>
        </a:p>
      </cdr:txBody>
    </cdr:sp>
  </cdr:relSizeAnchor>
  <cdr:relSizeAnchor xmlns:cdr="http://schemas.openxmlformats.org/drawingml/2006/chartDrawing">
    <cdr:from>
      <cdr:x>0.35838</cdr:x>
      <cdr:y>0.63226</cdr:y>
    </cdr:from>
    <cdr:to>
      <cdr:x>0.49667</cdr:x>
      <cdr:y>0.71809</cdr:y>
    </cdr:to>
    <cdr:sp macro="" textlink="">
      <cdr:nvSpPr>
        <cdr:cNvPr id="7" name="Text Box 2"/>
        <cdr:cNvSpPr txBox="1">
          <a:spLocks xmlns:a="http://schemas.openxmlformats.org/drawingml/2006/main" noChangeArrowheads="1"/>
        </cdr:cNvSpPr>
      </cdr:nvSpPr>
      <cdr:spPr bwMode="auto">
        <a:xfrm xmlns:a="http://schemas.openxmlformats.org/drawingml/2006/main">
          <a:off x="2675067" y="2800338"/>
          <a:ext cx="1032256" cy="380152"/>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wrap="none" lIns="18288" tIns="18288" rIns="18288" bIns="18288" anchor="ctr" upright="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rtl="0">
            <a:defRPr sz="1000"/>
          </a:pPr>
          <a:r>
            <a:rPr lang="en-US" sz="800" b="1" i="0" strike="noStrike">
              <a:solidFill>
                <a:srgbClr val="FFFFFF"/>
              </a:solidFill>
              <a:latin typeface="Verdana"/>
              <a:ea typeface="Verdana"/>
              <a:cs typeface="Verdana"/>
            </a:rPr>
            <a:t>Health insurances,</a:t>
          </a:r>
        </a:p>
        <a:p xmlns:a="http://schemas.openxmlformats.org/drawingml/2006/main">
          <a:pPr algn="ctr" rtl="0">
            <a:defRPr sz="1000"/>
          </a:pPr>
          <a:r>
            <a:rPr lang="en-US" sz="800" b="1" i="0" strike="noStrike">
              <a:solidFill>
                <a:srgbClr val="FFFFFF"/>
              </a:solidFill>
              <a:latin typeface="Verdana"/>
              <a:ea typeface="Verdana"/>
              <a:cs typeface="Verdana"/>
            </a:rPr>
            <a:t> STRS, SERS, </a:t>
          </a:r>
        </a:p>
        <a:p xmlns:a="http://schemas.openxmlformats.org/drawingml/2006/main">
          <a:pPr algn="ctr" rtl="0">
            <a:defRPr sz="1000"/>
          </a:pPr>
          <a:r>
            <a:rPr lang="en-US" sz="800" b="1" i="0" strike="noStrike">
              <a:solidFill>
                <a:srgbClr val="FFFFFF"/>
              </a:solidFill>
              <a:latin typeface="Verdana"/>
              <a:ea typeface="Verdana"/>
              <a:cs typeface="Verdana"/>
            </a:rPr>
            <a:t>W/Comp</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2A959-F778-4AB1-BA93-657CE6E8CE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61CF1CE-2D45-463B-A5E2-9312B3C1B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BCB901-FB77-476B-8E3C-0618D694212A}"/>
              </a:ext>
            </a:extLst>
          </p:cNvPr>
          <p:cNvSpPr>
            <a:spLocks noGrp="1"/>
          </p:cNvSpPr>
          <p:nvPr>
            <p:ph type="dt" sz="half" idx="10"/>
          </p:nvPr>
        </p:nvSpPr>
        <p:spPr/>
        <p:txBody>
          <a:bodyPr/>
          <a:lstStyle/>
          <a:p>
            <a:fld id="{4E1A1C79-A3F8-42CF-8728-F8930FA29EF6}" type="datetimeFigureOut">
              <a:rPr lang="en-US" smtClean="0"/>
              <a:t>11/14/2024</a:t>
            </a:fld>
            <a:endParaRPr lang="en-US"/>
          </a:p>
        </p:txBody>
      </p:sp>
      <p:sp>
        <p:nvSpPr>
          <p:cNvPr id="5" name="Footer Placeholder 4">
            <a:extLst>
              <a:ext uri="{FF2B5EF4-FFF2-40B4-BE49-F238E27FC236}">
                <a16:creationId xmlns:a16="http://schemas.microsoft.com/office/drawing/2014/main" id="{79F8CFD4-B775-40F4-AA4A-2560E49138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503F0D-20BE-446C-B3B2-39533854D8CE}"/>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3790549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C9FD2-588D-4DF2-8F51-51EF37F80C6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8E1CF01-60D5-4772-A0EC-A328260A7DB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7359FD-2087-460E-BCF2-50FF8CC4D7C7}"/>
              </a:ext>
            </a:extLst>
          </p:cNvPr>
          <p:cNvSpPr>
            <a:spLocks noGrp="1"/>
          </p:cNvSpPr>
          <p:nvPr>
            <p:ph type="dt" sz="half" idx="10"/>
          </p:nvPr>
        </p:nvSpPr>
        <p:spPr/>
        <p:txBody>
          <a:bodyPr/>
          <a:lstStyle/>
          <a:p>
            <a:fld id="{4E1A1C79-A3F8-42CF-8728-F8930FA29EF6}" type="datetimeFigureOut">
              <a:rPr lang="en-US" smtClean="0"/>
              <a:t>11/14/2024</a:t>
            </a:fld>
            <a:endParaRPr lang="en-US"/>
          </a:p>
        </p:txBody>
      </p:sp>
      <p:sp>
        <p:nvSpPr>
          <p:cNvPr id="5" name="Footer Placeholder 4">
            <a:extLst>
              <a:ext uri="{FF2B5EF4-FFF2-40B4-BE49-F238E27FC236}">
                <a16:creationId xmlns:a16="http://schemas.microsoft.com/office/drawing/2014/main" id="{3C89DAC1-4E70-4E40-9951-4A0BD196C5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A1914E-0CC3-449A-88B0-62D84E337B80}"/>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515835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77E3D0-CA86-4BFA-B174-F7827C1D45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F499801-FDE4-4959-B326-6074A5449C0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715B7B-B740-4F29-8561-F0B275634D4A}"/>
              </a:ext>
            </a:extLst>
          </p:cNvPr>
          <p:cNvSpPr>
            <a:spLocks noGrp="1"/>
          </p:cNvSpPr>
          <p:nvPr>
            <p:ph type="dt" sz="half" idx="10"/>
          </p:nvPr>
        </p:nvSpPr>
        <p:spPr/>
        <p:txBody>
          <a:bodyPr/>
          <a:lstStyle/>
          <a:p>
            <a:fld id="{4E1A1C79-A3F8-42CF-8728-F8930FA29EF6}" type="datetimeFigureOut">
              <a:rPr lang="en-US" smtClean="0"/>
              <a:t>11/14/2024</a:t>
            </a:fld>
            <a:endParaRPr lang="en-US"/>
          </a:p>
        </p:txBody>
      </p:sp>
      <p:sp>
        <p:nvSpPr>
          <p:cNvPr id="5" name="Footer Placeholder 4">
            <a:extLst>
              <a:ext uri="{FF2B5EF4-FFF2-40B4-BE49-F238E27FC236}">
                <a16:creationId xmlns:a16="http://schemas.microsoft.com/office/drawing/2014/main" id="{64659122-FBE4-41CF-B9F6-FEFF4F3D04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C3DABA-8FF1-497F-AB95-C0C955563E68}"/>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134960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9B0E9-3699-45B8-930C-0E733C3984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83D6EE-8C16-434F-9FB3-10230FDEC5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D1C04D-CD76-4012-A641-A948DABBC540}"/>
              </a:ext>
            </a:extLst>
          </p:cNvPr>
          <p:cNvSpPr>
            <a:spLocks noGrp="1"/>
          </p:cNvSpPr>
          <p:nvPr>
            <p:ph type="dt" sz="half" idx="10"/>
          </p:nvPr>
        </p:nvSpPr>
        <p:spPr/>
        <p:txBody>
          <a:bodyPr/>
          <a:lstStyle/>
          <a:p>
            <a:fld id="{4E1A1C79-A3F8-42CF-8728-F8930FA29EF6}" type="datetimeFigureOut">
              <a:rPr lang="en-US" smtClean="0"/>
              <a:t>11/14/2024</a:t>
            </a:fld>
            <a:endParaRPr lang="en-US"/>
          </a:p>
        </p:txBody>
      </p:sp>
      <p:sp>
        <p:nvSpPr>
          <p:cNvPr id="5" name="Footer Placeholder 4">
            <a:extLst>
              <a:ext uri="{FF2B5EF4-FFF2-40B4-BE49-F238E27FC236}">
                <a16:creationId xmlns:a16="http://schemas.microsoft.com/office/drawing/2014/main" id="{1369BAA4-CA06-4526-B39C-99943CB323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DEA4E8-0FEA-4033-BA26-BFC54912614E}"/>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367294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F6FD4-6BE6-41CC-BBCD-BBF1643CF3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B15A47-BC5F-42B3-A462-A7E198C0B2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39A899C-9D27-4FE9-9D8D-7DAC3C60D845}"/>
              </a:ext>
            </a:extLst>
          </p:cNvPr>
          <p:cNvSpPr>
            <a:spLocks noGrp="1"/>
          </p:cNvSpPr>
          <p:nvPr>
            <p:ph type="dt" sz="half" idx="10"/>
          </p:nvPr>
        </p:nvSpPr>
        <p:spPr/>
        <p:txBody>
          <a:bodyPr/>
          <a:lstStyle/>
          <a:p>
            <a:fld id="{4E1A1C79-A3F8-42CF-8728-F8930FA29EF6}" type="datetimeFigureOut">
              <a:rPr lang="en-US" smtClean="0"/>
              <a:t>11/14/2024</a:t>
            </a:fld>
            <a:endParaRPr lang="en-US"/>
          </a:p>
        </p:txBody>
      </p:sp>
      <p:sp>
        <p:nvSpPr>
          <p:cNvPr id="5" name="Footer Placeholder 4">
            <a:extLst>
              <a:ext uri="{FF2B5EF4-FFF2-40B4-BE49-F238E27FC236}">
                <a16:creationId xmlns:a16="http://schemas.microsoft.com/office/drawing/2014/main" id="{68E5CE9D-DEDB-4B5B-9427-60E3DE25DB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9AD176-35D3-4209-B949-19DE96D37F8C}"/>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869698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EEEEA-3A3C-463B-97C4-581DE90A0A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1F43ED4-8F7B-420B-8076-ECE371B3ABA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E83F49E-5C21-4073-BA73-F7D95AA8700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E76EDF-5080-4AEF-8CF9-EEE52FE0EBF5}"/>
              </a:ext>
            </a:extLst>
          </p:cNvPr>
          <p:cNvSpPr>
            <a:spLocks noGrp="1"/>
          </p:cNvSpPr>
          <p:nvPr>
            <p:ph type="dt" sz="half" idx="10"/>
          </p:nvPr>
        </p:nvSpPr>
        <p:spPr/>
        <p:txBody>
          <a:bodyPr/>
          <a:lstStyle/>
          <a:p>
            <a:fld id="{4E1A1C79-A3F8-42CF-8728-F8930FA29EF6}" type="datetimeFigureOut">
              <a:rPr lang="en-US" smtClean="0"/>
              <a:t>11/14/2024</a:t>
            </a:fld>
            <a:endParaRPr lang="en-US"/>
          </a:p>
        </p:txBody>
      </p:sp>
      <p:sp>
        <p:nvSpPr>
          <p:cNvPr id="6" name="Footer Placeholder 5">
            <a:extLst>
              <a:ext uri="{FF2B5EF4-FFF2-40B4-BE49-F238E27FC236}">
                <a16:creationId xmlns:a16="http://schemas.microsoft.com/office/drawing/2014/main" id="{7BF5A464-0E4B-45BA-941A-CB9BD95BD3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EEBFC1-3F57-4D4B-8BDE-641A8FF21201}"/>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1159145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3F2ED-CE48-44D6-A668-C066B5B2722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1801C7-EDCA-4FF7-870D-2661DE51C7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5ACE751-C928-4461-BFF3-352AF71D76F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6E17477-32A3-4C6C-A087-0ABCBF7738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8796F8A-1116-4BB3-A7B5-0E07D3DF6DB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4B7F96-CB56-4F10-96B8-71FB6CA45AD9}"/>
              </a:ext>
            </a:extLst>
          </p:cNvPr>
          <p:cNvSpPr>
            <a:spLocks noGrp="1"/>
          </p:cNvSpPr>
          <p:nvPr>
            <p:ph type="dt" sz="half" idx="10"/>
          </p:nvPr>
        </p:nvSpPr>
        <p:spPr/>
        <p:txBody>
          <a:bodyPr/>
          <a:lstStyle/>
          <a:p>
            <a:fld id="{4E1A1C79-A3F8-42CF-8728-F8930FA29EF6}" type="datetimeFigureOut">
              <a:rPr lang="en-US" smtClean="0"/>
              <a:t>11/14/2024</a:t>
            </a:fld>
            <a:endParaRPr lang="en-US"/>
          </a:p>
        </p:txBody>
      </p:sp>
      <p:sp>
        <p:nvSpPr>
          <p:cNvPr id="8" name="Footer Placeholder 7">
            <a:extLst>
              <a:ext uri="{FF2B5EF4-FFF2-40B4-BE49-F238E27FC236}">
                <a16:creationId xmlns:a16="http://schemas.microsoft.com/office/drawing/2014/main" id="{A47CDB58-2C0C-4D44-93DB-E77EF2813D8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3FF305-887E-4C2C-8707-7C157838ADFA}"/>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904886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855CC-E313-4F07-9D01-8582D4AEBE2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BB9129A-29EC-44FA-BFB9-4EA49D37767E}"/>
              </a:ext>
            </a:extLst>
          </p:cNvPr>
          <p:cNvSpPr>
            <a:spLocks noGrp="1"/>
          </p:cNvSpPr>
          <p:nvPr>
            <p:ph type="dt" sz="half" idx="10"/>
          </p:nvPr>
        </p:nvSpPr>
        <p:spPr/>
        <p:txBody>
          <a:bodyPr/>
          <a:lstStyle/>
          <a:p>
            <a:fld id="{4E1A1C79-A3F8-42CF-8728-F8930FA29EF6}" type="datetimeFigureOut">
              <a:rPr lang="en-US" smtClean="0"/>
              <a:t>11/14/2024</a:t>
            </a:fld>
            <a:endParaRPr lang="en-US"/>
          </a:p>
        </p:txBody>
      </p:sp>
      <p:sp>
        <p:nvSpPr>
          <p:cNvPr id="4" name="Footer Placeholder 3">
            <a:extLst>
              <a:ext uri="{FF2B5EF4-FFF2-40B4-BE49-F238E27FC236}">
                <a16:creationId xmlns:a16="http://schemas.microsoft.com/office/drawing/2014/main" id="{3C05CA3E-775E-4735-A864-B58EB6435B2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852522-D013-45C3-A5FB-EDA69A7BE1DD}"/>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486751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B7C96B-C8AE-449E-BDE1-D243D8EE6006}"/>
              </a:ext>
            </a:extLst>
          </p:cNvPr>
          <p:cNvSpPr>
            <a:spLocks noGrp="1"/>
          </p:cNvSpPr>
          <p:nvPr>
            <p:ph type="dt" sz="half" idx="10"/>
          </p:nvPr>
        </p:nvSpPr>
        <p:spPr/>
        <p:txBody>
          <a:bodyPr/>
          <a:lstStyle/>
          <a:p>
            <a:fld id="{4E1A1C79-A3F8-42CF-8728-F8930FA29EF6}" type="datetimeFigureOut">
              <a:rPr lang="en-US" smtClean="0"/>
              <a:t>11/14/2024</a:t>
            </a:fld>
            <a:endParaRPr lang="en-US"/>
          </a:p>
        </p:txBody>
      </p:sp>
      <p:sp>
        <p:nvSpPr>
          <p:cNvPr id="3" name="Footer Placeholder 2">
            <a:extLst>
              <a:ext uri="{FF2B5EF4-FFF2-40B4-BE49-F238E27FC236}">
                <a16:creationId xmlns:a16="http://schemas.microsoft.com/office/drawing/2014/main" id="{C47D4ED2-4854-4474-8409-DD35E92430C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489D818-15A1-472A-9854-4341CC13DA8A}"/>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934140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04A6F-FC09-40FB-8DDE-B7C1BAEDA9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99D3B23-34B1-4237-8D25-3E2CF48ADA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FF2F01-0F4D-40E6-9EEF-CBBD61CAD1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9F568CE-3A2C-43AB-B12C-755106DF9FBB}"/>
              </a:ext>
            </a:extLst>
          </p:cNvPr>
          <p:cNvSpPr>
            <a:spLocks noGrp="1"/>
          </p:cNvSpPr>
          <p:nvPr>
            <p:ph type="dt" sz="half" idx="10"/>
          </p:nvPr>
        </p:nvSpPr>
        <p:spPr/>
        <p:txBody>
          <a:bodyPr/>
          <a:lstStyle/>
          <a:p>
            <a:fld id="{4E1A1C79-A3F8-42CF-8728-F8930FA29EF6}" type="datetimeFigureOut">
              <a:rPr lang="en-US" smtClean="0"/>
              <a:t>11/14/2024</a:t>
            </a:fld>
            <a:endParaRPr lang="en-US"/>
          </a:p>
        </p:txBody>
      </p:sp>
      <p:sp>
        <p:nvSpPr>
          <p:cNvPr id="6" name="Footer Placeholder 5">
            <a:extLst>
              <a:ext uri="{FF2B5EF4-FFF2-40B4-BE49-F238E27FC236}">
                <a16:creationId xmlns:a16="http://schemas.microsoft.com/office/drawing/2014/main" id="{1B599B48-6669-4DCE-BB32-EFA8FE48F3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E9DD7D-7CDE-420C-A7F7-A6EA6AC14CC7}"/>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480646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3FB41-80F2-4B12-B66B-182FE916E4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47A81E-DF57-4FF5-90FA-55C4C1E6ADA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D24AD82-F2C5-44E4-A246-0B7BCA72F9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BB3FF6A-5808-4A0B-AA75-76A39C9484ED}"/>
              </a:ext>
            </a:extLst>
          </p:cNvPr>
          <p:cNvSpPr>
            <a:spLocks noGrp="1"/>
          </p:cNvSpPr>
          <p:nvPr>
            <p:ph type="dt" sz="half" idx="10"/>
          </p:nvPr>
        </p:nvSpPr>
        <p:spPr/>
        <p:txBody>
          <a:bodyPr/>
          <a:lstStyle/>
          <a:p>
            <a:fld id="{4E1A1C79-A3F8-42CF-8728-F8930FA29EF6}" type="datetimeFigureOut">
              <a:rPr lang="en-US" smtClean="0"/>
              <a:t>11/14/2024</a:t>
            </a:fld>
            <a:endParaRPr lang="en-US"/>
          </a:p>
        </p:txBody>
      </p:sp>
      <p:sp>
        <p:nvSpPr>
          <p:cNvPr id="6" name="Footer Placeholder 5">
            <a:extLst>
              <a:ext uri="{FF2B5EF4-FFF2-40B4-BE49-F238E27FC236}">
                <a16:creationId xmlns:a16="http://schemas.microsoft.com/office/drawing/2014/main" id="{E154C63D-F026-4B40-99D5-1DB322B3D8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ABDB3E-0B17-458D-BE4D-41709CEC2D47}"/>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829599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71DEE6-BA6E-4638-8161-A1CD897D8F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70631E-ED6C-48E8-9E67-17753002FB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4879EC-FE14-47DB-BB64-334022E870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1A1C79-A3F8-42CF-8728-F8930FA29EF6}" type="datetimeFigureOut">
              <a:rPr lang="en-US" smtClean="0"/>
              <a:t>11/14/2024</a:t>
            </a:fld>
            <a:endParaRPr lang="en-US"/>
          </a:p>
        </p:txBody>
      </p:sp>
      <p:sp>
        <p:nvSpPr>
          <p:cNvPr id="5" name="Footer Placeholder 4">
            <a:extLst>
              <a:ext uri="{FF2B5EF4-FFF2-40B4-BE49-F238E27FC236}">
                <a16:creationId xmlns:a16="http://schemas.microsoft.com/office/drawing/2014/main" id="{4176BD8D-5B51-4B1C-8337-5E3E5D0CAD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093C94D-A5EF-4B01-8290-824266ADC9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83CB41-617E-46DB-B6DB-C46C45F216AC}" type="slidenum">
              <a:rPr lang="en-US" smtClean="0"/>
              <a:t>‹#›</a:t>
            </a:fld>
            <a:endParaRPr lang="en-US"/>
          </a:p>
        </p:txBody>
      </p:sp>
    </p:spTree>
    <p:extLst>
      <p:ext uri="{BB962C8B-B14F-4D97-AF65-F5344CB8AC3E}">
        <p14:creationId xmlns:p14="http://schemas.microsoft.com/office/powerpoint/2010/main" val="14306706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Ridgedale Local Schools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219201"/>
            <a:ext cx="9144000" cy="1734758"/>
          </a:xfrm>
        </p:spPr>
        <p:txBody>
          <a:bodyPr>
            <a:normAutofit lnSpcReduction="10000"/>
          </a:bodyPr>
          <a:lstStyle/>
          <a:p>
            <a:r>
              <a:rPr lang="en-US" dirty="0"/>
              <a:t>General Fund </a:t>
            </a:r>
          </a:p>
          <a:p>
            <a:r>
              <a:rPr lang="en-US" dirty="0"/>
              <a:t>Five – Year Forecast</a:t>
            </a:r>
          </a:p>
          <a:p>
            <a:r>
              <a:rPr lang="en-US" dirty="0"/>
              <a:t>July 1, 2021 Through June 30, 2029</a:t>
            </a:r>
          </a:p>
          <a:p>
            <a:r>
              <a:rPr lang="en-US" dirty="0"/>
              <a:t>November 18, 2024</a:t>
            </a:r>
          </a:p>
        </p:txBody>
      </p:sp>
      <p:sp>
        <p:nvSpPr>
          <p:cNvPr id="12" name="TextBox 11">
            <a:extLst>
              <a:ext uri="{FF2B5EF4-FFF2-40B4-BE49-F238E27FC236}">
                <a16:creationId xmlns:a16="http://schemas.microsoft.com/office/drawing/2014/main" id="{49115802-E92E-4B7D-83F8-79D65D2E1874}"/>
              </a:ext>
            </a:extLst>
          </p:cNvPr>
          <p:cNvSpPr txBox="1"/>
          <p:nvPr/>
        </p:nvSpPr>
        <p:spPr>
          <a:xfrm>
            <a:off x="1588654" y="5855855"/>
            <a:ext cx="9143999" cy="369332"/>
          </a:xfrm>
          <a:prstGeom prst="rect">
            <a:avLst/>
          </a:prstGeom>
          <a:noFill/>
        </p:spPr>
        <p:txBody>
          <a:bodyPr wrap="square" rtlCol="0">
            <a:spAutoFit/>
          </a:bodyPr>
          <a:lstStyle/>
          <a:p>
            <a:pPr algn="ctr"/>
            <a:r>
              <a:rPr lang="en-US" dirty="0"/>
              <a:t>Presented by: Matthew Cordes, Treasurer/CFO</a:t>
            </a:r>
          </a:p>
        </p:txBody>
      </p:sp>
      <p:pic>
        <p:nvPicPr>
          <p:cNvPr id="14" name="Picture 13">
            <a:extLst>
              <a:ext uri="{FF2B5EF4-FFF2-40B4-BE49-F238E27FC236}">
                <a16:creationId xmlns:a16="http://schemas.microsoft.com/office/drawing/2014/main" id="{DA6CA0B7-6DF1-4F9C-B895-FA3C672811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3407" y="2953958"/>
            <a:ext cx="2653394" cy="2024442"/>
          </a:xfrm>
          <a:prstGeom prst="rect">
            <a:avLst/>
          </a:prstGeom>
        </p:spPr>
      </p:pic>
    </p:spTree>
    <p:extLst>
      <p:ext uri="{BB962C8B-B14F-4D97-AF65-F5344CB8AC3E}">
        <p14:creationId xmlns:p14="http://schemas.microsoft.com/office/powerpoint/2010/main" val="3305113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Ridgedale Local Schools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3195639"/>
            <a:ext cx="9144000" cy="655926"/>
          </a:xfrm>
          <a:solidFill>
            <a:schemeClr val="tx1"/>
          </a:solidFill>
        </p:spPr>
        <p:txBody>
          <a:bodyPr>
            <a:normAutofit fontScale="85000" lnSpcReduction="10000"/>
          </a:bodyPr>
          <a:lstStyle/>
          <a:p>
            <a:r>
              <a:rPr lang="en-US" sz="4400" dirty="0">
                <a:solidFill>
                  <a:schemeClr val="bg1"/>
                </a:solidFill>
              </a:rPr>
              <a:t>General Fund Expenditures &amp; Assumptions</a:t>
            </a:r>
          </a:p>
        </p:txBody>
      </p:sp>
    </p:spTree>
    <p:extLst>
      <p:ext uri="{BB962C8B-B14F-4D97-AF65-F5344CB8AC3E}">
        <p14:creationId xmlns:p14="http://schemas.microsoft.com/office/powerpoint/2010/main" val="759701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General Fund Expenditures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965055"/>
          </a:xfrm>
        </p:spPr>
        <p:txBody>
          <a:bodyPr/>
          <a:lstStyle/>
          <a:p>
            <a:r>
              <a:rPr lang="en-US" dirty="0"/>
              <a:t>FY25 – WHERE THE MONEY GOES: $9,473,727 </a:t>
            </a:r>
          </a:p>
        </p:txBody>
      </p:sp>
      <p:graphicFrame>
        <p:nvGraphicFramePr>
          <p:cNvPr id="5" name="Chart 4">
            <a:extLst>
              <a:ext uri="{FF2B5EF4-FFF2-40B4-BE49-F238E27FC236}">
                <a16:creationId xmlns:a16="http://schemas.microsoft.com/office/drawing/2014/main" id="{00000000-0008-0000-0B00-000007000000}"/>
              </a:ext>
            </a:extLst>
          </p:cNvPr>
          <p:cNvGraphicFramePr>
            <a:graphicFrameLocks/>
          </p:cNvGraphicFramePr>
          <p:nvPr>
            <p:extLst>
              <p:ext uri="{D42A27DB-BD31-4B8C-83A1-F6EECF244321}">
                <p14:modId xmlns:p14="http://schemas.microsoft.com/office/powerpoint/2010/main" val="2075488944"/>
              </p:ext>
            </p:extLst>
          </p:nvPr>
        </p:nvGraphicFramePr>
        <p:xfrm>
          <a:off x="2251710" y="1335194"/>
          <a:ext cx="7688580" cy="41876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68545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Expenditure Assumptions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4821526"/>
          </a:xfrm>
        </p:spPr>
        <p:txBody>
          <a:bodyPr>
            <a:normAutofit/>
          </a:bodyPr>
          <a:lstStyle/>
          <a:p>
            <a:pPr algn="l"/>
            <a:r>
              <a:rPr lang="en-US" dirty="0"/>
              <a:t>Expenditures:</a:t>
            </a:r>
          </a:p>
          <a:p>
            <a:pPr marL="342900" indent="-342900" algn="l">
              <a:buFont typeface="Arial" panose="020B0604020202020204" pitchFamily="34" charset="0"/>
              <a:buChar char="•"/>
            </a:pPr>
            <a:r>
              <a:rPr lang="en-US" dirty="0"/>
              <a:t>Personnel Services (Line 3.010) = $4,942,867 </a:t>
            </a:r>
          </a:p>
          <a:p>
            <a:pPr marL="800100" lvl="1" indent="-342900" algn="l">
              <a:buFont typeface="Arial" panose="020B0604020202020204" pitchFamily="34" charset="0"/>
              <a:buChar char="•"/>
            </a:pPr>
            <a:r>
              <a:rPr lang="en-US" dirty="0"/>
              <a:t>Forecasted increases are due to column changes, steps, and estimated base increases.</a:t>
            </a:r>
          </a:p>
          <a:p>
            <a:pPr marL="342900" indent="-342900" algn="l">
              <a:buFont typeface="Arial" panose="020B0604020202020204" pitchFamily="34" charset="0"/>
              <a:buChar char="•"/>
            </a:pPr>
            <a:r>
              <a:rPr lang="en-US" dirty="0"/>
              <a:t>Employees’ Retirement/Insurance Benefits (Line 3.020) = $2,273,911 </a:t>
            </a:r>
          </a:p>
          <a:p>
            <a:pPr marL="800100" lvl="1" indent="-342900" algn="l">
              <a:buFont typeface="Arial" panose="020B0604020202020204" pitchFamily="34" charset="0"/>
              <a:buChar char="•"/>
            </a:pPr>
            <a:r>
              <a:rPr lang="en-US" dirty="0"/>
              <a:t>Received a Health/Dental/Vision insurance holiday in FY25</a:t>
            </a:r>
          </a:p>
          <a:p>
            <a:pPr marL="800100" lvl="1" indent="-342900" algn="l">
              <a:buFont typeface="Arial" panose="020B0604020202020204" pitchFamily="34" charset="0"/>
              <a:buChar char="•"/>
            </a:pPr>
            <a:r>
              <a:rPr lang="en-US" dirty="0"/>
              <a:t>No further holidays are assumed </a:t>
            </a:r>
          </a:p>
          <a:p>
            <a:pPr marL="800100" lvl="1" indent="-342900" algn="l">
              <a:buFont typeface="Arial" panose="020B0604020202020204" pitchFamily="34" charset="0"/>
              <a:buChar char="•"/>
            </a:pPr>
            <a:r>
              <a:rPr lang="en-US" dirty="0"/>
              <a:t>FY25 will be a 6.48% annual increase. Increases of 8% assumed for the remainder of the forecast</a:t>
            </a:r>
          </a:p>
          <a:p>
            <a:pPr marL="342900" indent="-342900" algn="l">
              <a:buFont typeface="Arial" panose="020B0604020202020204" pitchFamily="34" charset="0"/>
              <a:buChar char="•"/>
            </a:pPr>
            <a:r>
              <a:rPr lang="en-US" dirty="0"/>
              <a:t>Purchased Services (Line 3.030) = $1,577,498 </a:t>
            </a:r>
          </a:p>
          <a:p>
            <a:pPr marL="800100" lvl="1" indent="-342900" algn="l">
              <a:buFont typeface="Arial" panose="020B0604020202020204" pitchFamily="34" charset="0"/>
              <a:buChar char="•"/>
            </a:pPr>
            <a:r>
              <a:rPr lang="en-US" dirty="0"/>
              <a:t>Projecting a 2% annual increase for all items.</a:t>
            </a:r>
          </a:p>
        </p:txBody>
      </p:sp>
    </p:spTree>
    <p:extLst>
      <p:ext uri="{BB962C8B-B14F-4D97-AF65-F5344CB8AC3E}">
        <p14:creationId xmlns:p14="http://schemas.microsoft.com/office/powerpoint/2010/main" val="3506558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Expenditure Assumptions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4821526"/>
          </a:xfrm>
        </p:spPr>
        <p:txBody>
          <a:bodyPr>
            <a:normAutofit/>
          </a:bodyPr>
          <a:lstStyle/>
          <a:p>
            <a:pPr algn="l"/>
            <a:r>
              <a:rPr lang="en-US" dirty="0"/>
              <a:t>Expenditures cont.:</a:t>
            </a:r>
          </a:p>
          <a:p>
            <a:pPr marL="342900" indent="-342900" algn="l">
              <a:buFont typeface="Arial" panose="020B0604020202020204" pitchFamily="34" charset="0"/>
              <a:buChar char="•"/>
            </a:pPr>
            <a:r>
              <a:rPr lang="en-US" dirty="0"/>
              <a:t>Supplies and Materials (Line 3.040) = $458,679 </a:t>
            </a:r>
          </a:p>
          <a:p>
            <a:pPr marL="800100" lvl="1" indent="-342900" algn="l">
              <a:buFont typeface="Arial" panose="020B0604020202020204" pitchFamily="34" charset="0"/>
              <a:buChar char="•"/>
            </a:pPr>
            <a:r>
              <a:rPr lang="en-US" dirty="0"/>
              <a:t>Projecting a 2% annual increase</a:t>
            </a:r>
          </a:p>
          <a:p>
            <a:pPr marL="342900" indent="-342900" algn="l">
              <a:buFont typeface="Arial" panose="020B0604020202020204" pitchFamily="34" charset="0"/>
              <a:buChar char="•"/>
            </a:pPr>
            <a:r>
              <a:rPr lang="en-US" dirty="0"/>
              <a:t>Capital Outlay (Line 3.050) = $41,274 </a:t>
            </a:r>
          </a:p>
          <a:p>
            <a:pPr marL="800100" lvl="1" indent="-342900" algn="l">
              <a:buFont typeface="Arial" panose="020B0604020202020204" pitchFamily="34" charset="0"/>
              <a:buChar char="•"/>
            </a:pPr>
            <a:r>
              <a:rPr lang="en-US" dirty="0"/>
              <a:t>Capital Outlay each year for technology and other equipment has been included based on a schedule for FY25-FY29. The district knows that the buses will need to be replaced as they age out for useful life, we are anticipating bus purchases in FY26 and FY28, we will continue to monitor the need of the fleet in the future. </a:t>
            </a:r>
            <a:endParaRPr lang="en-US" b="1" dirty="0"/>
          </a:p>
          <a:p>
            <a:pPr marL="800100" lvl="1" indent="-342900" algn="l">
              <a:buFont typeface="Arial" panose="020B0604020202020204" pitchFamily="34" charset="0"/>
              <a:buChar char="•"/>
            </a:pPr>
            <a:endParaRPr lang="en-US" dirty="0"/>
          </a:p>
          <a:p>
            <a:pPr marL="342900" indent="-342900" algn="l">
              <a:buFont typeface="Arial" panose="020B0604020202020204" pitchFamily="34" charset="0"/>
              <a:buChar char="•"/>
            </a:pPr>
            <a:r>
              <a:rPr lang="en-US" dirty="0"/>
              <a:t>Other Objects (Line 4.300) = $179,498 </a:t>
            </a:r>
          </a:p>
          <a:p>
            <a:pPr marL="800100" lvl="1" indent="-342900" algn="l">
              <a:buFont typeface="Arial" panose="020B0604020202020204" pitchFamily="34" charset="0"/>
              <a:buChar char="•"/>
            </a:pPr>
            <a:r>
              <a:rPr lang="en-US" dirty="0"/>
              <a:t>Projecting a 1.5% annual increase for County Auditor and Treasurer Fees and a 2% annual increase for all other expenses for the forecast.</a:t>
            </a:r>
          </a:p>
        </p:txBody>
      </p:sp>
    </p:spTree>
    <p:extLst>
      <p:ext uri="{BB962C8B-B14F-4D97-AF65-F5344CB8AC3E}">
        <p14:creationId xmlns:p14="http://schemas.microsoft.com/office/powerpoint/2010/main" val="3784819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Ridgedale Local Schools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3195639"/>
            <a:ext cx="9144000" cy="655926"/>
          </a:xfrm>
          <a:solidFill>
            <a:schemeClr val="tx1"/>
          </a:solidFill>
        </p:spPr>
        <p:txBody>
          <a:bodyPr>
            <a:normAutofit lnSpcReduction="10000"/>
          </a:bodyPr>
          <a:lstStyle/>
          <a:p>
            <a:r>
              <a:rPr lang="en-US" sz="4400" dirty="0">
                <a:solidFill>
                  <a:schemeClr val="bg1"/>
                </a:solidFill>
              </a:rPr>
              <a:t>General Fund Summary</a:t>
            </a:r>
          </a:p>
        </p:txBody>
      </p:sp>
    </p:spTree>
    <p:extLst>
      <p:ext uri="{BB962C8B-B14F-4D97-AF65-F5344CB8AC3E}">
        <p14:creationId xmlns:p14="http://schemas.microsoft.com/office/powerpoint/2010/main" val="14606455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normAutofit fontScale="90000"/>
          </a:bodyPr>
          <a:lstStyle/>
          <a:p>
            <a:r>
              <a:rPr lang="en-US" sz="5600" dirty="0">
                <a:solidFill>
                  <a:srgbClr val="FF0000"/>
                </a:solidFill>
                <a:effectLst>
                  <a:outerShdw blurRad="50800" dist="38100" dir="2700000" algn="tl" rotWithShape="0">
                    <a:prstClr val="black">
                      <a:alpha val="40000"/>
                    </a:prstClr>
                  </a:outerShdw>
                </a:effectLst>
              </a:rPr>
              <a:t>November 2024 Five-Year Forecast</a:t>
            </a:r>
            <a:br>
              <a:rPr lang="en-US" dirty="0">
                <a:solidFill>
                  <a:srgbClr val="FF0000"/>
                </a:solidFill>
                <a:effectLst>
                  <a:outerShdw blurRad="50800" dist="38100" dir="2700000" algn="tl" rotWithShape="0">
                    <a:prstClr val="black">
                      <a:alpha val="40000"/>
                    </a:prstClr>
                  </a:outerShdw>
                </a:effectLst>
              </a:rPr>
            </a:br>
            <a:r>
              <a:rPr lang="en-US" sz="1300" dirty="0">
                <a:solidFill>
                  <a:srgbClr val="FF0000"/>
                </a:solidFill>
                <a:effectLst>
                  <a:outerShdw blurRad="50800" dist="38100" dir="2700000" algn="tl" rotWithShape="0">
                    <a:prstClr val="black">
                      <a:alpha val="40000"/>
                    </a:prstClr>
                  </a:outerShdw>
                </a:effectLst>
              </a:rPr>
              <a:t>(in millions of dollars)</a:t>
            </a:r>
          </a:p>
        </p:txBody>
      </p:sp>
      <p:graphicFrame>
        <p:nvGraphicFramePr>
          <p:cNvPr id="3" name="Table 2">
            <a:extLst>
              <a:ext uri="{FF2B5EF4-FFF2-40B4-BE49-F238E27FC236}">
                <a16:creationId xmlns:a16="http://schemas.microsoft.com/office/drawing/2014/main" id="{F1EB642F-494C-4B7B-9CB4-EDE786850C4C}"/>
              </a:ext>
            </a:extLst>
          </p:cNvPr>
          <p:cNvGraphicFramePr>
            <a:graphicFrameLocks noGrp="1"/>
          </p:cNvGraphicFramePr>
          <p:nvPr>
            <p:extLst>
              <p:ext uri="{D42A27DB-BD31-4B8C-83A1-F6EECF244321}">
                <p14:modId xmlns:p14="http://schemas.microsoft.com/office/powerpoint/2010/main" val="1520749014"/>
              </p:ext>
            </p:extLst>
          </p:nvPr>
        </p:nvGraphicFramePr>
        <p:xfrm>
          <a:off x="1773379" y="1403927"/>
          <a:ext cx="8645242" cy="3740675"/>
        </p:xfrm>
        <a:graphic>
          <a:graphicData uri="http://schemas.openxmlformats.org/drawingml/2006/table">
            <a:tbl>
              <a:tblPr/>
              <a:tblGrid>
                <a:gridCol w="2032146">
                  <a:extLst>
                    <a:ext uri="{9D8B030D-6E8A-4147-A177-3AD203B41FA5}">
                      <a16:colId xmlns:a16="http://schemas.microsoft.com/office/drawing/2014/main" val="3448592422"/>
                    </a:ext>
                  </a:extLst>
                </a:gridCol>
                <a:gridCol w="826637">
                  <a:extLst>
                    <a:ext uri="{9D8B030D-6E8A-4147-A177-3AD203B41FA5}">
                      <a16:colId xmlns:a16="http://schemas.microsoft.com/office/drawing/2014/main" val="1611496430"/>
                    </a:ext>
                  </a:extLst>
                </a:gridCol>
                <a:gridCol w="826637">
                  <a:extLst>
                    <a:ext uri="{9D8B030D-6E8A-4147-A177-3AD203B41FA5}">
                      <a16:colId xmlns:a16="http://schemas.microsoft.com/office/drawing/2014/main" val="2598075490"/>
                    </a:ext>
                  </a:extLst>
                </a:gridCol>
                <a:gridCol w="826637">
                  <a:extLst>
                    <a:ext uri="{9D8B030D-6E8A-4147-A177-3AD203B41FA5}">
                      <a16:colId xmlns:a16="http://schemas.microsoft.com/office/drawing/2014/main" val="74344352"/>
                    </a:ext>
                  </a:extLst>
                </a:gridCol>
                <a:gridCol w="826637">
                  <a:extLst>
                    <a:ext uri="{9D8B030D-6E8A-4147-A177-3AD203B41FA5}">
                      <a16:colId xmlns:a16="http://schemas.microsoft.com/office/drawing/2014/main" val="2039695632"/>
                    </a:ext>
                  </a:extLst>
                </a:gridCol>
                <a:gridCol w="826637">
                  <a:extLst>
                    <a:ext uri="{9D8B030D-6E8A-4147-A177-3AD203B41FA5}">
                      <a16:colId xmlns:a16="http://schemas.microsoft.com/office/drawing/2014/main" val="3803077472"/>
                    </a:ext>
                  </a:extLst>
                </a:gridCol>
                <a:gridCol w="826637">
                  <a:extLst>
                    <a:ext uri="{9D8B030D-6E8A-4147-A177-3AD203B41FA5}">
                      <a16:colId xmlns:a16="http://schemas.microsoft.com/office/drawing/2014/main" val="1334107923"/>
                    </a:ext>
                  </a:extLst>
                </a:gridCol>
                <a:gridCol w="826637">
                  <a:extLst>
                    <a:ext uri="{9D8B030D-6E8A-4147-A177-3AD203B41FA5}">
                      <a16:colId xmlns:a16="http://schemas.microsoft.com/office/drawing/2014/main" val="327934791"/>
                    </a:ext>
                  </a:extLst>
                </a:gridCol>
                <a:gridCol w="826637">
                  <a:extLst>
                    <a:ext uri="{9D8B030D-6E8A-4147-A177-3AD203B41FA5}">
                      <a16:colId xmlns:a16="http://schemas.microsoft.com/office/drawing/2014/main" val="423376401"/>
                    </a:ext>
                  </a:extLst>
                </a:gridCol>
              </a:tblGrid>
              <a:tr h="263523">
                <a:tc>
                  <a:txBody>
                    <a:bodyPr/>
                    <a:lstStyle/>
                    <a:p>
                      <a:pPr algn="l" fontAlgn="b"/>
                      <a:r>
                        <a:rPr lang="en-US" sz="1800" b="0" i="0" u="none" strike="noStrike">
                          <a:solidFill>
                            <a:srgbClr val="000000"/>
                          </a:solidFill>
                          <a:effectLst/>
                          <a:latin typeface="Arial" panose="020B0604020202020204" pitchFamily="34" charset="0"/>
                        </a:rPr>
                        <a:t> </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FY22</a:t>
                      </a:r>
                    </a:p>
                  </a:txBody>
                  <a:tcPr marL="7620" marR="7620" marT="762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FY23</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FY24</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FY25</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FY26</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FY27</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FY28</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FY29</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913481"/>
                  </a:ext>
                </a:extLst>
              </a:tr>
              <a:tr h="494105">
                <a:tc>
                  <a:txBody>
                    <a:bodyPr/>
                    <a:lstStyle/>
                    <a:p>
                      <a:pPr algn="l" rtl="0" fontAlgn="b"/>
                      <a:r>
                        <a:rPr lang="en-US" sz="1100" b="0" i="0" u="none" strike="noStrike">
                          <a:solidFill>
                            <a:srgbClr val="000000"/>
                          </a:solidFill>
                          <a:effectLst/>
                          <a:latin typeface="Calibri" panose="020F0502020204030204" pitchFamily="34" charset="0"/>
                        </a:rPr>
                        <a:t>Beginning Cash</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$1.40 </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$2.40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$3.80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$5.40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$7.20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$7.70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7.8</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$7.20 </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52939652"/>
                  </a:ext>
                </a:extLst>
              </a:tr>
              <a:tr h="494105">
                <a:tc>
                  <a:txBody>
                    <a:bodyPr/>
                    <a:lstStyle/>
                    <a:p>
                      <a:pPr algn="l" rtl="0" fontAlgn="b"/>
                      <a:r>
                        <a:rPr lang="en-US" sz="1100" b="0" i="0" u="none" strike="noStrike">
                          <a:solidFill>
                            <a:srgbClr val="000000"/>
                          </a:solidFill>
                          <a:effectLst/>
                          <a:latin typeface="Calibri" panose="020F0502020204030204" pitchFamily="34" charset="0"/>
                        </a:rPr>
                        <a:t>Total Revenues</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$8.60 </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$9.80 </a:t>
                      </a:r>
                    </a:p>
                  </a:txBody>
                  <a:tcPr marL="7620" marR="7620" marT="7620" marB="0" anchor="b">
                    <a:lnL>
                      <a:noFill/>
                    </a:lnL>
                    <a:lnR>
                      <a:noFill/>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$10.50 </a:t>
                      </a:r>
                    </a:p>
                  </a:txBody>
                  <a:tcPr marL="7620" marR="7620" marT="7620" marB="0" anchor="b">
                    <a:lnL>
                      <a:noFill/>
                    </a:lnL>
                    <a:lnR>
                      <a:noFill/>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$11.30 </a:t>
                      </a:r>
                    </a:p>
                  </a:txBody>
                  <a:tcPr marL="7620" marR="7620" marT="7620" marB="0" anchor="b">
                    <a:lnL>
                      <a:noFill/>
                    </a:lnL>
                    <a:lnR>
                      <a:noFill/>
                    </a:lnR>
                    <a:lnT>
                      <a:noFill/>
                    </a:lnT>
                    <a:lnB>
                      <a:noFill/>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$11.00 </a:t>
                      </a:r>
                    </a:p>
                  </a:txBody>
                  <a:tcPr marL="7620" marR="7620" marT="7620" marB="0" anchor="b">
                    <a:lnL>
                      <a:noFill/>
                    </a:lnL>
                    <a:lnR>
                      <a:noFill/>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$10.70 </a:t>
                      </a:r>
                    </a:p>
                  </a:txBody>
                  <a:tcPr marL="7620" marR="7620" marT="7620" marB="0" anchor="b">
                    <a:lnL>
                      <a:noFill/>
                    </a:lnL>
                    <a:lnR>
                      <a:noFill/>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$10.50 </a:t>
                      </a:r>
                    </a:p>
                  </a:txBody>
                  <a:tcPr marL="7620" marR="7620" marT="7620" marB="0" anchor="b">
                    <a:lnL>
                      <a:noFill/>
                    </a:lnL>
                    <a:lnR>
                      <a:noFill/>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$10.60 </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638832274"/>
                  </a:ext>
                </a:extLst>
              </a:tr>
              <a:tr h="494105">
                <a:tc>
                  <a:txBody>
                    <a:bodyPr/>
                    <a:lstStyle/>
                    <a:p>
                      <a:pPr algn="l" rtl="0" fontAlgn="b"/>
                      <a:r>
                        <a:rPr lang="en-US" sz="1100" b="0" i="0" u="none" strike="noStrike">
                          <a:solidFill>
                            <a:srgbClr val="000000"/>
                          </a:solidFill>
                          <a:effectLst/>
                          <a:latin typeface="Calibri" panose="020F0502020204030204" pitchFamily="34" charset="0"/>
                        </a:rPr>
                        <a:t>Total Expenses</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$7.60 </a:t>
                      </a:r>
                    </a:p>
                  </a:txBody>
                  <a:tcPr marL="7620" marR="7620" marT="762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$8.40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$9.00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$9.50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$10.50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$10.60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$11.10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$11.40 </a:t>
                      </a:r>
                    </a:p>
                  </a:txBody>
                  <a:tcPr marL="7620" marR="7620" marT="762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4916430"/>
                  </a:ext>
                </a:extLst>
              </a:tr>
              <a:tr h="494105">
                <a:tc>
                  <a:txBody>
                    <a:bodyPr/>
                    <a:lstStyle/>
                    <a:p>
                      <a:pPr algn="l" rtl="0" fontAlgn="b"/>
                      <a:r>
                        <a:rPr lang="en-US" sz="1100" b="0" i="0" u="none" strike="noStrike">
                          <a:solidFill>
                            <a:srgbClr val="000000"/>
                          </a:solidFill>
                          <a:effectLst/>
                          <a:latin typeface="Calibri" panose="020F0502020204030204" pitchFamily="34" charset="0"/>
                        </a:rPr>
                        <a:t>Revenue over Expenses</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$1.00 </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$1.40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$1.50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$1.80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$0.50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$0.10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($0.60)</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($0.80)</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3604724"/>
                  </a:ext>
                </a:extLst>
              </a:tr>
              <a:tr h="494105">
                <a:tc>
                  <a:txBody>
                    <a:bodyPr/>
                    <a:lstStyle/>
                    <a:p>
                      <a:pPr algn="l" rtl="0" fontAlgn="b"/>
                      <a:r>
                        <a:rPr lang="en-US" sz="1100" b="0" i="0" u="none" strike="noStrike">
                          <a:solidFill>
                            <a:srgbClr val="000000"/>
                          </a:solidFill>
                          <a:effectLst/>
                          <a:latin typeface="Calibri" panose="020F0502020204030204" pitchFamily="34" charset="0"/>
                        </a:rPr>
                        <a:t>Ending Cash</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$2.40 </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$3.80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$5.40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$7.20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$7.70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$7.80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$7.20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r>
                        <a:rPr lang="en-US" sz="1100" b="0" i="0" u="none" strike="noStrike">
                          <a:solidFill>
                            <a:srgbClr val="000000"/>
                          </a:solidFill>
                          <a:effectLst/>
                          <a:latin typeface="Calibri" panose="020F0502020204030204" pitchFamily="34" charset="0"/>
                        </a:rPr>
                        <a:t>$6.40 </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869783118"/>
                  </a:ext>
                </a:extLst>
              </a:tr>
              <a:tr h="494105">
                <a:tc>
                  <a:txBody>
                    <a:bodyPr/>
                    <a:lstStyle/>
                    <a:p>
                      <a:pPr algn="l" rtl="0" fontAlgn="b"/>
                      <a:r>
                        <a:rPr lang="en-US" sz="1100" b="0" i="0" u="none" strike="noStrike">
                          <a:solidFill>
                            <a:srgbClr val="000000"/>
                          </a:solidFill>
                          <a:effectLst/>
                          <a:latin typeface="Calibri" panose="020F0502020204030204" pitchFamily="34" charset="0"/>
                        </a:rPr>
                        <a:t>Budget Reserve</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$0.15 </a:t>
                      </a:r>
                    </a:p>
                  </a:txBody>
                  <a:tcPr marL="7620" marR="7620" marT="762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$0.08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$0.03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$0.05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$0.05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$0.05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$0.05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r>
                        <a:rPr lang="en-US" sz="1100" b="0" i="0" u="none" strike="noStrike">
                          <a:solidFill>
                            <a:srgbClr val="000000"/>
                          </a:solidFill>
                          <a:effectLst/>
                          <a:latin typeface="Calibri" panose="020F0502020204030204" pitchFamily="34" charset="0"/>
                        </a:rPr>
                        <a:t>$0.05 </a:t>
                      </a:r>
                    </a:p>
                  </a:txBody>
                  <a:tcPr marL="7620" marR="7620" marT="762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0338479"/>
                  </a:ext>
                </a:extLst>
              </a:tr>
              <a:tr h="494105">
                <a:tc>
                  <a:txBody>
                    <a:bodyPr/>
                    <a:lstStyle/>
                    <a:p>
                      <a:pPr algn="l" rtl="0" fontAlgn="b"/>
                      <a:r>
                        <a:rPr lang="en-US" sz="1100" b="0" i="0" u="none" strike="noStrike">
                          <a:solidFill>
                            <a:srgbClr val="000000"/>
                          </a:solidFill>
                          <a:effectLst/>
                          <a:latin typeface="Calibri" panose="020F0502020204030204" pitchFamily="34" charset="0"/>
                        </a:rPr>
                        <a:t>Unencumbered Balance</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rtl="0" fontAlgn="b"/>
                      <a:r>
                        <a:rPr lang="en-US" sz="1100" b="0" i="0" u="none" strike="noStrike">
                          <a:solidFill>
                            <a:srgbClr val="000000"/>
                          </a:solidFill>
                          <a:effectLst/>
                          <a:latin typeface="Calibri" panose="020F0502020204030204" pitchFamily="34" charset="0"/>
                        </a:rPr>
                        <a:t>$2.30 </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$3.70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$5.30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$7.10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$7.60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$7.70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rtl="0" fontAlgn="b"/>
                      <a:r>
                        <a:rPr lang="en-US" sz="1100" b="0" i="0" u="none" strike="noStrike">
                          <a:solidFill>
                            <a:srgbClr val="000000"/>
                          </a:solidFill>
                          <a:effectLst/>
                          <a:latin typeface="Calibri" panose="020F0502020204030204" pitchFamily="34" charset="0"/>
                        </a:rPr>
                        <a:t>$7.10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rtl="0" fontAlgn="b"/>
                      <a:r>
                        <a:rPr lang="en-US" sz="1100" b="0" i="0" u="none" strike="noStrike" dirty="0">
                          <a:solidFill>
                            <a:srgbClr val="000000"/>
                          </a:solidFill>
                          <a:effectLst/>
                          <a:latin typeface="Calibri" panose="020F0502020204030204" pitchFamily="34" charset="0"/>
                        </a:rPr>
                        <a:t>$6.40 </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070792943"/>
                  </a:ext>
                </a:extLst>
              </a:tr>
            </a:tbl>
          </a:graphicData>
        </a:graphic>
      </p:graphicFrame>
    </p:spTree>
    <p:extLst>
      <p:ext uri="{BB962C8B-B14F-4D97-AF65-F5344CB8AC3E}">
        <p14:creationId xmlns:p14="http://schemas.microsoft.com/office/powerpoint/2010/main" val="3093511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normAutofit/>
          </a:bodyPr>
          <a:lstStyle/>
          <a:p>
            <a:r>
              <a:rPr lang="en-US" sz="5000" dirty="0">
                <a:solidFill>
                  <a:srgbClr val="FF0000"/>
                </a:solidFill>
                <a:effectLst>
                  <a:outerShdw blurRad="50800" dist="38100" dir="2700000" algn="tl" rotWithShape="0">
                    <a:prstClr val="black">
                      <a:alpha val="40000"/>
                    </a:prstClr>
                  </a:outerShdw>
                </a:effectLst>
              </a:rPr>
              <a:t>November 2024 Five-Year Forecast</a:t>
            </a:r>
          </a:p>
        </p:txBody>
      </p:sp>
      <p:graphicFrame>
        <p:nvGraphicFramePr>
          <p:cNvPr id="4" name="Chart 3">
            <a:extLst>
              <a:ext uri="{FF2B5EF4-FFF2-40B4-BE49-F238E27FC236}">
                <a16:creationId xmlns:a16="http://schemas.microsoft.com/office/drawing/2014/main" id="{00000000-0008-0000-0B00-00000E000000}"/>
              </a:ext>
            </a:extLst>
          </p:cNvPr>
          <p:cNvGraphicFramePr>
            <a:graphicFrameLocks/>
          </p:cNvGraphicFramePr>
          <p:nvPr>
            <p:extLst>
              <p:ext uri="{D42A27DB-BD31-4B8C-83A1-F6EECF244321}">
                <p14:modId xmlns:p14="http://schemas.microsoft.com/office/powerpoint/2010/main" val="953297412"/>
              </p:ext>
            </p:extLst>
          </p:nvPr>
        </p:nvGraphicFramePr>
        <p:xfrm>
          <a:off x="2609373" y="1512781"/>
          <a:ext cx="6973253" cy="38324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99216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907347A-E353-450A-88C1-509B716A2438}"/>
              </a:ext>
            </a:extLst>
          </p:cNvPr>
          <p:cNvPicPr>
            <a:picLocks noChangeAspect="1"/>
          </p:cNvPicPr>
          <p:nvPr/>
        </p:nvPicPr>
        <p:blipFill>
          <a:blip r:embed="rId3"/>
          <a:stretch>
            <a:fillRect/>
          </a:stretch>
        </p:blipFill>
        <p:spPr>
          <a:xfrm>
            <a:off x="785091" y="0"/>
            <a:ext cx="10566400" cy="6858000"/>
          </a:xfrm>
          <a:prstGeom prst="rect">
            <a:avLst/>
          </a:prstGeom>
        </p:spPr>
      </p:pic>
    </p:spTree>
    <p:extLst>
      <p:ext uri="{BB962C8B-B14F-4D97-AF65-F5344CB8AC3E}">
        <p14:creationId xmlns:p14="http://schemas.microsoft.com/office/powerpoint/2010/main" val="1212922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Ridgedale Local Schools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311421"/>
            <a:ext cx="9144000" cy="655926"/>
          </a:xfrm>
          <a:solidFill>
            <a:schemeClr val="tx1"/>
          </a:solidFill>
        </p:spPr>
        <p:txBody>
          <a:bodyPr>
            <a:normAutofit lnSpcReduction="10000"/>
          </a:bodyPr>
          <a:lstStyle/>
          <a:p>
            <a:r>
              <a:rPr lang="en-US" sz="4400" dirty="0">
                <a:solidFill>
                  <a:schemeClr val="bg1"/>
                </a:solidFill>
              </a:rPr>
              <a:t>Discussion</a:t>
            </a:r>
          </a:p>
        </p:txBody>
      </p:sp>
      <p:pic>
        <p:nvPicPr>
          <p:cNvPr id="2" name="Picture 1">
            <a:extLst>
              <a:ext uri="{FF2B5EF4-FFF2-40B4-BE49-F238E27FC236}">
                <a16:creationId xmlns:a16="http://schemas.microsoft.com/office/drawing/2014/main" id="{3A264105-1C2C-457D-8406-6FBC05B1FCD7}"/>
              </a:ext>
            </a:extLst>
          </p:cNvPr>
          <p:cNvPicPr>
            <a:picLocks noChangeAspect="1"/>
          </p:cNvPicPr>
          <p:nvPr/>
        </p:nvPicPr>
        <p:blipFill>
          <a:blip r:embed="rId3"/>
          <a:stretch>
            <a:fillRect/>
          </a:stretch>
        </p:blipFill>
        <p:spPr>
          <a:xfrm>
            <a:off x="2073564" y="2318326"/>
            <a:ext cx="8044872" cy="4036291"/>
          </a:xfrm>
          <a:prstGeom prst="rect">
            <a:avLst/>
          </a:prstGeom>
        </p:spPr>
      </p:pic>
    </p:spTree>
    <p:extLst>
      <p:ext uri="{BB962C8B-B14F-4D97-AF65-F5344CB8AC3E}">
        <p14:creationId xmlns:p14="http://schemas.microsoft.com/office/powerpoint/2010/main" val="2734556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What is a Five Year Forecast?</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8"/>
            <a:ext cx="9144000" cy="4803053"/>
          </a:xfrm>
        </p:spPr>
        <p:txBody>
          <a:bodyPr>
            <a:normAutofit/>
          </a:bodyPr>
          <a:lstStyle/>
          <a:p>
            <a:pPr marL="342900" indent="-342900" algn="l">
              <a:buFont typeface="Arial" panose="020B0604020202020204" pitchFamily="34" charset="0"/>
              <a:buChar char="•"/>
            </a:pPr>
            <a:r>
              <a:rPr lang="en-US" dirty="0"/>
              <a:t>It is a three year look back and five year look ahead</a:t>
            </a:r>
          </a:p>
          <a:p>
            <a:pPr marL="342900" indent="-342900" algn="l">
              <a:buFont typeface="Arial" panose="020B0604020202020204" pitchFamily="34" charset="0"/>
              <a:buChar char="•"/>
            </a:pPr>
            <a:r>
              <a:rPr lang="en-US" dirty="0"/>
              <a:t>It has two parts: the numbers, and the assumptions</a:t>
            </a:r>
          </a:p>
          <a:p>
            <a:pPr marL="342900" indent="-342900" algn="l">
              <a:buFont typeface="Arial" panose="020B0604020202020204" pitchFamily="34" charset="0"/>
              <a:buChar char="•"/>
            </a:pPr>
            <a:r>
              <a:rPr lang="en-US" dirty="0"/>
              <a:t>It only covers the General Fund</a:t>
            </a:r>
          </a:p>
          <a:p>
            <a:pPr marL="342900" indent="-342900" algn="l">
              <a:buFont typeface="Arial" panose="020B0604020202020204" pitchFamily="34" charset="0"/>
              <a:buChar char="•"/>
            </a:pPr>
            <a:r>
              <a:rPr lang="en-US" dirty="0"/>
              <a:t>It is a snapshot in time of the big picture of what we currently know and what we think will happen, it is a living document</a:t>
            </a:r>
          </a:p>
          <a:p>
            <a:pPr marL="342900" indent="-342900" algn="l">
              <a:buFont typeface="Arial" panose="020B0604020202020204" pitchFamily="34" charset="0"/>
              <a:buChar char="•"/>
            </a:pPr>
            <a:r>
              <a:rPr lang="en-US" dirty="0"/>
              <a:t>It will change</a:t>
            </a:r>
          </a:p>
          <a:p>
            <a:pPr marL="342900" indent="-342900" algn="l">
              <a:buFont typeface="Arial" panose="020B0604020202020204" pitchFamily="34" charset="0"/>
              <a:buChar char="•"/>
            </a:pPr>
            <a:r>
              <a:rPr lang="en-US" dirty="0"/>
              <a:t>It is updated every six months and presented to the BOE for approval before being submitted to ODE</a:t>
            </a:r>
          </a:p>
          <a:p>
            <a:pPr marL="342900" indent="-342900" algn="l">
              <a:buFont typeface="Arial" panose="020B0604020202020204" pitchFamily="34" charset="0"/>
              <a:buChar char="•"/>
            </a:pPr>
            <a:r>
              <a:rPr lang="en-US" dirty="0"/>
              <a:t>It will focus on the present (FY25) with an eye on the future (FY25-29)</a:t>
            </a:r>
          </a:p>
        </p:txBody>
      </p:sp>
    </p:spTree>
    <p:extLst>
      <p:ext uri="{BB962C8B-B14F-4D97-AF65-F5344CB8AC3E}">
        <p14:creationId xmlns:p14="http://schemas.microsoft.com/office/powerpoint/2010/main" val="4141046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Five Year Forecast - Outline</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3713162"/>
          </a:xfrm>
        </p:spPr>
        <p:txBody>
          <a:bodyPr>
            <a:normAutofit/>
          </a:bodyPr>
          <a:lstStyle/>
          <a:p>
            <a:pPr marL="342900" indent="-342900" algn="l">
              <a:buFont typeface="Arial" panose="020B0604020202020204" pitchFamily="34" charset="0"/>
              <a:buChar char="•"/>
            </a:pPr>
            <a:r>
              <a:rPr lang="en-US" sz="4000" dirty="0"/>
              <a:t>Topics we are going to discuss:</a:t>
            </a:r>
          </a:p>
          <a:p>
            <a:pPr marL="800100" lvl="1" indent="-342900" algn="l">
              <a:buFont typeface="Arial" panose="020B0604020202020204" pitchFamily="34" charset="0"/>
              <a:buChar char="•"/>
            </a:pPr>
            <a:r>
              <a:rPr lang="en-US" sz="4000" dirty="0"/>
              <a:t>General Fund</a:t>
            </a:r>
          </a:p>
          <a:p>
            <a:pPr marL="1257300" lvl="2" indent="-342900" algn="l">
              <a:buFont typeface="Arial" panose="020B0604020202020204" pitchFamily="34" charset="0"/>
              <a:buChar char="•"/>
            </a:pPr>
            <a:r>
              <a:rPr lang="en-US" sz="4000" dirty="0"/>
              <a:t>Revenues/Assumptions</a:t>
            </a:r>
          </a:p>
          <a:p>
            <a:pPr marL="1257300" lvl="2" indent="-342900" algn="l">
              <a:buFont typeface="Arial" panose="020B0604020202020204" pitchFamily="34" charset="0"/>
              <a:buChar char="•"/>
            </a:pPr>
            <a:r>
              <a:rPr lang="en-US" sz="4000" dirty="0"/>
              <a:t>Expenditures/Assumptions</a:t>
            </a:r>
          </a:p>
          <a:p>
            <a:pPr marL="1257300" lvl="2" indent="-342900" algn="l">
              <a:buFont typeface="Arial" panose="020B0604020202020204" pitchFamily="34" charset="0"/>
              <a:buChar char="•"/>
            </a:pPr>
            <a:r>
              <a:rPr lang="en-US" sz="4000" dirty="0"/>
              <a:t>Five Year Forecast Summary</a:t>
            </a:r>
          </a:p>
        </p:txBody>
      </p:sp>
    </p:spTree>
    <p:extLst>
      <p:ext uri="{BB962C8B-B14F-4D97-AF65-F5344CB8AC3E}">
        <p14:creationId xmlns:p14="http://schemas.microsoft.com/office/powerpoint/2010/main" val="357292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Ridgedale Local Schools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3195639"/>
            <a:ext cx="9144000" cy="655926"/>
          </a:xfrm>
          <a:solidFill>
            <a:schemeClr val="tx1"/>
          </a:solidFill>
        </p:spPr>
        <p:txBody>
          <a:bodyPr>
            <a:normAutofit lnSpcReduction="10000"/>
          </a:bodyPr>
          <a:lstStyle/>
          <a:p>
            <a:r>
              <a:rPr lang="en-US" sz="4400" dirty="0">
                <a:solidFill>
                  <a:schemeClr val="bg1"/>
                </a:solidFill>
              </a:rPr>
              <a:t>General Fund Revenues &amp; Assumptions</a:t>
            </a:r>
          </a:p>
        </p:txBody>
      </p:sp>
    </p:spTree>
    <p:extLst>
      <p:ext uri="{BB962C8B-B14F-4D97-AF65-F5344CB8AC3E}">
        <p14:creationId xmlns:p14="http://schemas.microsoft.com/office/powerpoint/2010/main" val="634923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General Fund Revenues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965055"/>
          </a:xfrm>
        </p:spPr>
        <p:txBody>
          <a:bodyPr/>
          <a:lstStyle/>
          <a:p>
            <a:r>
              <a:rPr lang="en-US" dirty="0"/>
              <a:t>FY25 – WHERE THE MONEY COMES FROM: $10,934,233</a:t>
            </a:r>
          </a:p>
        </p:txBody>
      </p:sp>
      <p:graphicFrame>
        <p:nvGraphicFramePr>
          <p:cNvPr id="7" name="Chart 6">
            <a:extLst>
              <a:ext uri="{FF2B5EF4-FFF2-40B4-BE49-F238E27FC236}">
                <a16:creationId xmlns:a16="http://schemas.microsoft.com/office/drawing/2014/main" id="{00000000-0008-0000-0B00-000005000000}"/>
              </a:ext>
            </a:extLst>
          </p:cNvPr>
          <p:cNvGraphicFramePr>
            <a:graphicFrameLocks/>
          </p:cNvGraphicFramePr>
          <p:nvPr>
            <p:extLst>
              <p:ext uri="{D42A27DB-BD31-4B8C-83A1-F6EECF244321}">
                <p14:modId xmlns:p14="http://schemas.microsoft.com/office/powerpoint/2010/main" val="1711565469"/>
              </p:ext>
            </p:extLst>
          </p:nvPr>
        </p:nvGraphicFramePr>
        <p:xfrm>
          <a:off x="2182495" y="735965"/>
          <a:ext cx="7827010" cy="53860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17815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Revenue Assumptions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5163126"/>
          </a:xfrm>
        </p:spPr>
        <p:txBody>
          <a:bodyPr>
            <a:normAutofit/>
          </a:bodyPr>
          <a:lstStyle/>
          <a:p>
            <a:pPr algn="l"/>
            <a:r>
              <a:rPr lang="en-US" dirty="0"/>
              <a:t>Revenue:</a:t>
            </a:r>
          </a:p>
          <a:p>
            <a:pPr marL="342900" indent="-342900" algn="l">
              <a:buFont typeface="Arial" panose="020B0604020202020204" pitchFamily="34" charset="0"/>
              <a:buChar char="•"/>
            </a:pPr>
            <a:r>
              <a:rPr lang="en-US" dirty="0"/>
              <a:t>General Property (Real Estate) Taxes (Line 1.010) = $3,314,472 </a:t>
            </a:r>
          </a:p>
          <a:p>
            <a:pPr marL="800100" lvl="1" indent="-342900" algn="l">
              <a:buFont typeface="Arial" panose="020B0604020202020204" pitchFamily="34" charset="0"/>
              <a:buChar char="•"/>
            </a:pPr>
            <a:r>
              <a:rPr lang="en-US" dirty="0"/>
              <a:t>A reappraisal update of the district property value occurred in 2022 for collection in calendar year 2023. Class I values increased overall by 19.77% or $23.98 million and Class II values climbed by 1.35% or $186,390. The next reappraisal will be in tax year 2025 for collection in 2026, we are projecting a much more modest increase of 5% for Class I and 1% for Class II</a:t>
            </a:r>
          </a:p>
          <a:p>
            <a:pPr marL="342900" indent="-342900" algn="l">
              <a:buFont typeface="Arial" panose="020B0604020202020204" pitchFamily="34" charset="0"/>
              <a:buChar char="•"/>
            </a:pPr>
            <a:r>
              <a:rPr lang="en-US" dirty="0"/>
              <a:t>Public Utility Personal Property (PUPP) (Line 1.020) = $1,200,518 </a:t>
            </a:r>
          </a:p>
          <a:p>
            <a:pPr marL="800100" lvl="1" indent="-342900" algn="l">
              <a:buFont typeface="Arial" panose="020B0604020202020204" pitchFamily="34" charset="0"/>
              <a:buChar char="•"/>
            </a:pPr>
            <a:r>
              <a:rPr lang="en-US" dirty="0"/>
              <a:t>We expect PUPP valuation to increase $500,000 per year from FY25-29</a:t>
            </a:r>
          </a:p>
          <a:p>
            <a:pPr marL="342900" indent="-342900" algn="l">
              <a:buFont typeface="Arial" panose="020B0604020202020204" pitchFamily="34" charset="0"/>
              <a:buChar char="•"/>
            </a:pPr>
            <a:r>
              <a:rPr lang="en-US" dirty="0"/>
              <a:t>Income Tax (Line 1.030) = $1,096,362 </a:t>
            </a:r>
          </a:p>
          <a:p>
            <a:pPr marL="800100" lvl="1" indent="-342900" algn="l">
              <a:buFont typeface="Arial" panose="020B0604020202020204" pitchFamily="34" charset="0"/>
              <a:buChar char="•"/>
            </a:pPr>
            <a:r>
              <a:rPr lang="en-US" dirty="0"/>
              <a:t>So far in FY25 income tax collections statewide have risen by 8.7%. The district only saw a slight increase. Due to inflationary concerns we are expecting a modest increase in returns of 2% in FY25 and 1% in FY26-29</a:t>
            </a:r>
          </a:p>
        </p:txBody>
      </p:sp>
    </p:spTree>
    <p:extLst>
      <p:ext uri="{BB962C8B-B14F-4D97-AF65-F5344CB8AC3E}">
        <p14:creationId xmlns:p14="http://schemas.microsoft.com/office/powerpoint/2010/main" val="3385012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Revenue Assumptions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5163126"/>
          </a:xfrm>
        </p:spPr>
        <p:txBody>
          <a:bodyPr>
            <a:normAutofit fontScale="92500" lnSpcReduction="10000"/>
          </a:bodyPr>
          <a:lstStyle/>
          <a:p>
            <a:pPr algn="l"/>
            <a:r>
              <a:rPr lang="en-US" dirty="0"/>
              <a:t>Revenue cont.:</a:t>
            </a:r>
          </a:p>
          <a:p>
            <a:pPr marL="342900" indent="-342900" algn="l">
              <a:buFont typeface="Arial" panose="020B0604020202020204" pitchFamily="34" charset="0"/>
              <a:buChar char="•"/>
            </a:pPr>
            <a:r>
              <a:rPr lang="en-US" dirty="0"/>
              <a:t>Grants-in-Aid (Lines 1.035 &amp; 1.040) = $4,291,957</a:t>
            </a:r>
          </a:p>
          <a:p>
            <a:pPr marL="800100" lvl="1" indent="-342900" algn="l">
              <a:buFont typeface="Arial" panose="020B0604020202020204" pitchFamily="34" charset="0"/>
              <a:buChar char="•"/>
            </a:pPr>
            <a:r>
              <a:rPr lang="en-US" dirty="0"/>
              <a:t>HB33 continued the phase in of the Fair School Funding Plan that made many changes to state funding payments and expenses. </a:t>
            </a:r>
          </a:p>
          <a:p>
            <a:pPr marL="1257300" lvl="2" indent="-342900" algn="l">
              <a:buFont typeface="Arial" panose="020B0604020202020204" pitchFamily="34" charset="0"/>
              <a:buChar char="•"/>
            </a:pPr>
            <a:r>
              <a:rPr lang="en-US" dirty="0"/>
              <a:t>Affects lines 1.035, 1.040, 1.060, and 3.030 </a:t>
            </a:r>
          </a:p>
          <a:p>
            <a:pPr marL="800100" lvl="1" indent="-342900" algn="l">
              <a:buFont typeface="Arial" panose="020B0604020202020204" pitchFamily="34" charset="0"/>
              <a:buChar char="•"/>
            </a:pPr>
            <a:r>
              <a:rPr lang="en-US" dirty="0"/>
              <a:t>We are currently being funded by the formula meaning the amount of aid we are receiving is based on .</a:t>
            </a:r>
          </a:p>
          <a:p>
            <a:pPr marL="1257300" lvl="2" indent="-342900" algn="l">
              <a:buFont typeface="Arial" panose="020B0604020202020204" pitchFamily="34" charset="0"/>
              <a:buChar char="•"/>
            </a:pPr>
            <a:r>
              <a:rPr lang="en-US" dirty="0"/>
              <a:t>Base Cost – A calculation of FY2022 values the state has used to determine costs for Teachers, Student Support, District Leadership, Building Leadership &amp; Operations, and Athletics/Co-Curriculars. </a:t>
            </a:r>
          </a:p>
          <a:p>
            <a:pPr marL="1257300" lvl="2" indent="-342900" algn="l">
              <a:buFont typeface="Arial" panose="020B0604020202020204" pitchFamily="34" charset="0"/>
              <a:buChar char="•"/>
            </a:pPr>
            <a:r>
              <a:rPr lang="en-US" dirty="0"/>
              <a:t>State Share Percentage – Determines the percentage of the base cost the State will pay for and the amount the local tax base can handle. This is determined based on 60% average assessed values 3 most recent years, 20% average federal adjusted gross income 3 most recent years, 20% most recent years federal median income multiplied by number of returns divided by students enrolled</a:t>
            </a:r>
          </a:p>
          <a:p>
            <a:pPr marL="800100" lvl="1" indent="-342900" algn="l">
              <a:buFont typeface="Arial" panose="020B0604020202020204" pitchFamily="34" charset="0"/>
              <a:buChar char="•"/>
            </a:pPr>
            <a:r>
              <a:rPr lang="en-US" dirty="0"/>
              <a:t>Our funding status for FY26-29 will depend on state budgets which are unknown. There is no guarantee that the current Fair School Funding Plan in HB33 will be funded or continued beyond FY25. </a:t>
            </a:r>
          </a:p>
          <a:p>
            <a:pPr marL="800100" lvl="1" indent="-342900" algn="l">
              <a:buFont typeface="Arial" panose="020B0604020202020204" pitchFamily="34" charset="0"/>
              <a:buChar char="•"/>
            </a:pPr>
            <a:r>
              <a:rPr lang="en-US" dirty="0"/>
              <a:t>For this reason, funding is relatively constant FY26 through FY29.</a:t>
            </a:r>
          </a:p>
        </p:txBody>
      </p:sp>
    </p:spTree>
    <p:extLst>
      <p:ext uri="{BB962C8B-B14F-4D97-AF65-F5344CB8AC3E}">
        <p14:creationId xmlns:p14="http://schemas.microsoft.com/office/powerpoint/2010/main" val="2292000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Revenue Assumptions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5163126"/>
          </a:xfrm>
        </p:spPr>
        <p:txBody>
          <a:bodyPr>
            <a:normAutofit/>
          </a:bodyPr>
          <a:lstStyle/>
          <a:p>
            <a:pPr algn="l"/>
            <a:r>
              <a:rPr lang="en-US" dirty="0"/>
              <a:t>Revenue cont.:</a:t>
            </a:r>
          </a:p>
          <a:p>
            <a:pPr marL="342900" indent="-342900" algn="l">
              <a:buFont typeface="Arial" panose="020B0604020202020204" pitchFamily="34" charset="0"/>
              <a:buChar char="•"/>
            </a:pPr>
            <a:r>
              <a:rPr lang="en-US" sz="2200" dirty="0"/>
              <a:t>Property Tax Allocation (Homestead/Rollback) (Line 1.050) = </a:t>
            </a:r>
            <a:r>
              <a:rPr lang="en-US" dirty="0"/>
              <a:t>$450,358 </a:t>
            </a:r>
            <a:endParaRPr lang="en-US" sz="2200" dirty="0"/>
          </a:p>
          <a:p>
            <a:pPr marL="342900" indent="-342900" algn="l">
              <a:buFont typeface="Arial" panose="020B0604020202020204" pitchFamily="34" charset="0"/>
              <a:buChar char="•"/>
            </a:pPr>
            <a:r>
              <a:rPr lang="en-US" sz="2200" dirty="0"/>
              <a:t>All Other Operating Revenue (Line 1.060) = </a:t>
            </a:r>
            <a:r>
              <a:rPr lang="en-US" dirty="0"/>
              <a:t>$580,566 </a:t>
            </a:r>
            <a:endParaRPr lang="en-US" sz="2200" dirty="0"/>
          </a:p>
          <a:p>
            <a:pPr marL="800100" lvl="1" indent="-342900" algn="l">
              <a:buFont typeface="Arial" panose="020B0604020202020204" pitchFamily="34" charset="0"/>
              <a:buChar char="•"/>
            </a:pPr>
            <a:r>
              <a:rPr lang="en-US" sz="1800" dirty="0"/>
              <a:t>Increased to $577,060 in FY24 due to increased interests returns. Modest increases in most of the categories of other revenue are expected over the remaining forecast around 1% in each category. Interest Revenue we are conservatively projecting a 2% decrease per year throughout the forecast due to rate cuts.</a:t>
            </a:r>
          </a:p>
        </p:txBody>
      </p:sp>
    </p:spTree>
    <p:extLst>
      <p:ext uri="{BB962C8B-B14F-4D97-AF65-F5344CB8AC3E}">
        <p14:creationId xmlns:p14="http://schemas.microsoft.com/office/powerpoint/2010/main" val="3807023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normAutofit fontScale="90000"/>
          </a:bodyPr>
          <a:lstStyle/>
          <a:p>
            <a:r>
              <a:rPr lang="en-US" dirty="0">
                <a:solidFill>
                  <a:srgbClr val="FF0000"/>
                </a:solidFill>
                <a:effectLst>
                  <a:outerShdw blurRad="50800" dist="38100" dir="2700000" algn="tl" rotWithShape="0">
                    <a:prstClr val="black">
                      <a:alpha val="40000"/>
                    </a:prstClr>
                  </a:outerShdw>
                </a:effectLst>
              </a:rPr>
              <a:t>General Fund Revenue Outlook</a:t>
            </a:r>
          </a:p>
        </p:txBody>
      </p:sp>
      <p:graphicFrame>
        <p:nvGraphicFramePr>
          <p:cNvPr id="7" name="Chart 6">
            <a:extLst>
              <a:ext uri="{FF2B5EF4-FFF2-40B4-BE49-F238E27FC236}">
                <a16:creationId xmlns:a16="http://schemas.microsoft.com/office/drawing/2014/main" id="{D7980613-7AB3-40EE-86B5-DBE161845828}"/>
              </a:ext>
            </a:extLst>
          </p:cNvPr>
          <p:cNvGraphicFramePr/>
          <p:nvPr>
            <p:extLst>
              <p:ext uri="{D42A27DB-BD31-4B8C-83A1-F6EECF244321}">
                <p14:modId xmlns:p14="http://schemas.microsoft.com/office/powerpoint/2010/main" val="2396342799"/>
              </p:ext>
            </p:extLst>
          </p:nvPr>
        </p:nvGraphicFramePr>
        <p:xfrm>
          <a:off x="2032000" y="1185188"/>
          <a:ext cx="8128000" cy="541866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35424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1858</TotalTime>
  <Words>1140</Words>
  <Application>Microsoft Office PowerPoint</Application>
  <PresentationFormat>Widescreen</PresentationFormat>
  <Paragraphs>178</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Verdana</vt:lpstr>
      <vt:lpstr>Office Theme</vt:lpstr>
      <vt:lpstr>Ridgedale Local Schools</vt:lpstr>
      <vt:lpstr>What is a Five Year Forecast?</vt:lpstr>
      <vt:lpstr>Five Year Forecast - Outline</vt:lpstr>
      <vt:lpstr>Ridgedale Local Schools</vt:lpstr>
      <vt:lpstr>General Fund Revenues</vt:lpstr>
      <vt:lpstr>Revenue Assumptions</vt:lpstr>
      <vt:lpstr>Revenue Assumptions</vt:lpstr>
      <vt:lpstr>Revenue Assumptions</vt:lpstr>
      <vt:lpstr>General Fund Revenue Outlook</vt:lpstr>
      <vt:lpstr>Ridgedale Local Schools</vt:lpstr>
      <vt:lpstr>General Fund Expenditures</vt:lpstr>
      <vt:lpstr>Expenditure Assumptions</vt:lpstr>
      <vt:lpstr>Expenditure Assumptions</vt:lpstr>
      <vt:lpstr>Ridgedale Local Schools</vt:lpstr>
      <vt:lpstr>November 2024 Five-Year Forecast (in millions of dollars)</vt:lpstr>
      <vt:lpstr>November 2024 Five-Year Forecast</vt:lpstr>
      <vt:lpstr>PowerPoint Presentation</vt:lpstr>
      <vt:lpstr>Ridgedale Local Schools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Cordes</dc:creator>
  <cp:lastModifiedBy>Matthew Cordes</cp:lastModifiedBy>
  <cp:revision>61</cp:revision>
  <dcterms:created xsi:type="dcterms:W3CDTF">2023-05-05T12:57:00Z</dcterms:created>
  <dcterms:modified xsi:type="dcterms:W3CDTF">2024-11-14T18:47:41Z</dcterms:modified>
</cp:coreProperties>
</file>