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73" r:id="rId5"/>
    <p:sldId id="272" r:id="rId6"/>
    <p:sldId id="271" r:id="rId7"/>
    <p:sldId id="274" r:id="rId8"/>
    <p:sldId id="275" r:id="rId9"/>
    <p:sldId id="270" r:id="rId10"/>
    <p:sldId id="276" r:id="rId11"/>
    <p:sldId id="269" r:id="rId12"/>
    <p:sldId id="268" r:id="rId13"/>
    <p:sldId id="277" r:id="rId14"/>
    <p:sldId id="278" r:id="rId15"/>
    <p:sldId id="265" r:id="rId16"/>
    <p:sldId id="264" r:id="rId17"/>
    <p:sldId id="27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Graph!$B$136</c:f>
          <c:strCache>
            <c:ptCount val="1"/>
            <c:pt idx="0">
              <c:v>General Fund Revenues Estimated 2024    $ 10,235,712</c:v>
            </c:pt>
          </c:strCache>
        </c:strRef>
      </c:tx>
      <c:layout>
        <c:manualLayout>
          <c:xMode val="edge"/>
          <c:yMode val="edge"/>
          <c:x val="0.10527532676505888"/>
          <c:y val="9.1096709739329328E-3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Verdana"/>
              <a:ea typeface="Verdana"/>
              <a:cs typeface="Verdana"/>
            </a:defRPr>
          </a:pPr>
          <a:endParaRPr lang="en-US"/>
        </a:p>
      </c:txPr>
    </c:title>
    <c:autoTitleDeleted val="0"/>
    <c:view3D>
      <c:rotX val="4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14404041203393"/>
          <c:y val="0.32368751068053059"/>
          <c:w val="0.70695036864110583"/>
          <c:h val="0.51883042165639148"/>
        </c:manualLayout>
      </c:layout>
      <c:pie3DChart>
        <c:varyColors val="1"/>
        <c:ser>
          <c:idx val="0"/>
          <c:order val="0"/>
          <c:tx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  <c:explosion val="1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705-45FC-BE32-103B567CE2AD}"/>
              </c:ext>
            </c:extLst>
          </c:dPt>
          <c:dPt>
            <c:idx val="1"/>
            <c:bubble3D val="0"/>
            <c:explosion val="1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705-45FC-BE32-103B567CE2AD}"/>
              </c:ext>
            </c:extLst>
          </c:dPt>
          <c:dPt>
            <c:idx val="2"/>
            <c:bubble3D val="0"/>
            <c:explosion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705-45FC-BE32-103B567CE2AD}"/>
              </c:ext>
            </c:extLst>
          </c:dPt>
          <c:dPt>
            <c:idx val="3"/>
            <c:bubble3D val="0"/>
            <c:explosion val="0"/>
            <c:spPr>
              <a:solidFill>
                <a:srgbClr val="58D304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D705-45FC-BE32-103B567CE2AD}"/>
              </c:ext>
            </c:extLst>
          </c:dPt>
          <c:dPt>
            <c:idx val="4"/>
            <c:bubble3D val="0"/>
            <c:explosion val="0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D705-45FC-BE32-103B567CE2AD}"/>
              </c:ext>
            </c:extLst>
          </c:dPt>
          <c:dPt>
            <c:idx val="5"/>
            <c:bubble3D val="0"/>
            <c:spPr>
              <a:solidFill>
                <a:srgbClr val="00B0F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D705-45FC-BE32-103B567CE2AD}"/>
              </c:ext>
            </c:extLst>
          </c:dPt>
          <c:dLbls>
            <c:dLbl>
              <c:idx val="0"/>
              <c:layout>
                <c:manualLayout>
                  <c:x val="3.3692252984505996E-2"/>
                  <c:y val="3.60832396749176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05-45FC-BE32-103B567CE2AD}"/>
                </c:ext>
              </c:extLst>
            </c:dLbl>
            <c:dLbl>
              <c:idx val="1"/>
              <c:layout>
                <c:manualLayout>
                  <c:x val="2.8259592550931141E-2"/>
                  <c:y val="2.579834837718459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PUPP Taxes
11.05%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05-45FC-BE32-103B567CE2AD}"/>
                </c:ext>
              </c:extLst>
            </c:dLbl>
            <c:dLbl>
              <c:idx val="2"/>
              <c:layout>
                <c:manualLayout>
                  <c:x val="2.107862145372532E-2"/>
                  <c:y val="5.10993387930014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705-45FC-BE32-103B567CE2AD}"/>
                </c:ext>
              </c:extLst>
            </c:dLbl>
            <c:dLbl>
              <c:idx val="3"/>
              <c:layout>
                <c:manualLayout>
                  <c:x val="-2.2125489445784085E-2"/>
                  <c:y val="4.65037529741169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705-45FC-BE32-103B567CE2AD}"/>
                </c:ext>
              </c:extLst>
            </c:dLbl>
            <c:dLbl>
              <c:idx val="4"/>
              <c:layout>
                <c:manualLayout>
                  <c:x val="-5.2018897637795533E-2"/>
                  <c:y val="-1.356322505900922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705-45FC-BE32-103B567CE2AD}"/>
                </c:ext>
              </c:extLst>
            </c:dLbl>
            <c:dLbl>
              <c:idx val="5"/>
              <c:layout>
                <c:manualLayout>
                  <c:x val="-6.0397591632704202E-2"/>
                  <c:y val="-1.327847374670820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705-45FC-BE32-103B567CE2AD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cat>
          <c:val>
            <c:numRef>
              <c:f>Graph!$H$127:$H$132</c:f>
              <c:numCache>
                <c:formatCode>_("$"* #,##0_);_("$"* \(#,##0\);_("$"* "-"_);_(@_)</c:formatCode>
                <c:ptCount val="6"/>
                <c:pt idx="0">
                  <c:v>3220465</c:v>
                </c:pt>
                <c:pt idx="1">
                  <c:v>1193414</c:v>
                </c:pt>
                <c:pt idx="2">
                  <c:v>1061234.99275</c:v>
                </c:pt>
                <c:pt idx="3" formatCode="_(* #,##0_);_(* \(#,##0\);_(* &quot;-&quot;_);_(@_)">
                  <c:v>366588.08</c:v>
                </c:pt>
                <c:pt idx="4" formatCode="_(* #,##0_);_(* \(#,##0\);_(* &quot;-&quot;_);_(@_)">
                  <c:v>3938418.88</c:v>
                </c:pt>
                <c:pt idx="5" formatCode="_(* #,##0_);_(* \(#,##0\);_(* &quot;-&quot;_);_(@_)">
                  <c:v>455591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705-45FC-BE32-103B567CE2A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With Levy Renewal</c:v>
                </c:pt>
              </c:strCache>
            </c:strRef>
          </c:tx>
          <c:spPr>
            <a:ln w="6032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FY21</c:v>
                </c:pt>
                <c:pt idx="1">
                  <c:v>FY22</c:v>
                </c:pt>
                <c:pt idx="2">
                  <c:v>FY23</c:v>
                </c:pt>
                <c:pt idx="3">
                  <c:v>FY24</c:v>
                </c:pt>
                <c:pt idx="4">
                  <c:v>FY25</c:v>
                </c:pt>
                <c:pt idx="5">
                  <c:v>FY26</c:v>
                </c:pt>
                <c:pt idx="6">
                  <c:v>FY27</c:v>
                </c:pt>
                <c:pt idx="7">
                  <c:v>FY28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8.9</c:v>
                </c:pt>
                <c:pt idx="1">
                  <c:v>8.6</c:v>
                </c:pt>
                <c:pt idx="2">
                  <c:v>9.8000000000000007</c:v>
                </c:pt>
                <c:pt idx="3">
                  <c:v>10.199999999999999</c:v>
                </c:pt>
                <c:pt idx="4">
                  <c:v>10.4</c:v>
                </c:pt>
                <c:pt idx="5">
                  <c:v>10.5</c:v>
                </c:pt>
                <c:pt idx="6">
                  <c:v>10.5</c:v>
                </c:pt>
                <c:pt idx="7">
                  <c:v>10.6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36A-4AF8-9F73-63AC400153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W/O Levy Renewal</c:v>
                </c:pt>
              </c:strCache>
            </c:strRef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FY21</c:v>
                </c:pt>
                <c:pt idx="1">
                  <c:v>FY22</c:v>
                </c:pt>
                <c:pt idx="2">
                  <c:v>FY23</c:v>
                </c:pt>
                <c:pt idx="3">
                  <c:v>FY24</c:v>
                </c:pt>
                <c:pt idx="4">
                  <c:v>FY25</c:v>
                </c:pt>
                <c:pt idx="5">
                  <c:v>FY26</c:v>
                </c:pt>
                <c:pt idx="6">
                  <c:v>FY27</c:v>
                </c:pt>
                <c:pt idx="7">
                  <c:v>FY28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8.9</c:v>
                </c:pt>
                <c:pt idx="1">
                  <c:v>8.6</c:v>
                </c:pt>
                <c:pt idx="2">
                  <c:v>9.8000000000000007</c:v>
                </c:pt>
                <c:pt idx="3">
                  <c:v>10.199999999999999</c:v>
                </c:pt>
                <c:pt idx="4">
                  <c:v>10.4</c:v>
                </c:pt>
                <c:pt idx="5">
                  <c:v>10.5</c:v>
                </c:pt>
                <c:pt idx="6">
                  <c:v>10.199999999999999</c:v>
                </c:pt>
                <c:pt idx="7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36A-4AF8-9F73-63AC400153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2844367"/>
        <c:axId val="1702320255"/>
      </c:lineChart>
      <c:catAx>
        <c:axId val="16128443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2320255"/>
        <c:crosses val="autoZero"/>
        <c:auto val="1"/>
        <c:lblAlgn val="ctr"/>
        <c:lblOffset val="100"/>
        <c:noMultiLvlLbl val="0"/>
      </c:catAx>
      <c:valAx>
        <c:axId val="1702320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2844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Graph!$B$235</c:f>
          <c:strCache>
            <c:ptCount val="1"/>
            <c:pt idx="0">
              <c:v>General Fund Operating Expenditures Est. FY2024   $8,898,796</c:v>
            </c:pt>
          </c:strCache>
        </c:strRef>
      </c:tx>
      <c:layout>
        <c:manualLayout>
          <c:xMode val="edge"/>
          <c:yMode val="edge"/>
          <c:x val="0.16991355663698141"/>
          <c:y val="1.6802951384664633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en-US"/>
        </a:p>
      </c:txPr>
    </c:title>
    <c:autoTitleDeleted val="0"/>
    <c:view3D>
      <c:rotX val="30"/>
      <c:rotY val="3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461205742139375"/>
          <c:y val="0.24642909071861613"/>
          <c:w val="0.56927915260592421"/>
          <c:h val="0.66590436393291319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01C-4DE0-A215-5BBF5557767E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01C-4DE0-A215-5BBF5557767E}"/>
              </c:ext>
            </c:extLst>
          </c:dPt>
          <c:dPt>
            <c:idx val="2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01C-4DE0-A215-5BBF5557767E}"/>
              </c:ext>
            </c:extLst>
          </c:dPt>
          <c:dPt>
            <c:idx val="3"/>
            <c:bubble3D val="0"/>
            <c:spPr>
              <a:solidFill>
                <a:srgbClr val="00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01C-4DE0-A215-5BBF5557767E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01C-4DE0-A215-5BBF5557767E}"/>
              </c:ext>
            </c:extLst>
          </c:dPt>
          <c:dPt>
            <c:idx val="5"/>
            <c:bubble3D val="0"/>
            <c:spPr>
              <a:solidFill>
                <a:schemeClr val="accent3">
                  <a:lumMod val="5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901C-4DE0-A215-5BBF5557767E}"/>
              </c:ext>
            </c:extLst>
          </c:dPt>
          <c:dLbls>
            <c:dLbl>
              <c:idx val="0"/>
              <c:layout>
                <c:manualLayout>
                  <c:x val="6.8436043708822114E-2"/>
                  <c:y val="-7.78212576572703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1C-4DE0-A215-5BBF5557767E}"/>
                </c:ext>
              </c:extLst>
            </c:dLbl>
            <c:dLbl>
              <c:idx val="1"/>
              <c:layout>
                <c:manualLayout>
                  <c:x val="1.8394509919454623E-2"/>
                  <c:y val="3.59470814893679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1C-4DE0-A215-5BBF5557767E}"/>
                </c:ext>
              </c:extLst>
            </c:dLbl>
            <c:dLbl>
              <c:idx val="2"/>
              <c:layout>
                <c:manualLayout>
                  <c:x val="-2.8103004981520168E-2"/>
                  <c:y val="0.1495941409633146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1C-4DE0-A215-5BBF5557767E}"/>
                </c:ext>
              </c:extLst>
            </c:dLbl>
            <c:dLbl>
              <c:idx val="3"/>
              <c:layout>
                <c:manualLayout>
                  <c:x val="-0.1072463709893406"/>
                  <c:y val="6.06406594170766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1C-4DE0-A215-5BBF5557767E}"/>
                </c:ext>
              </c:extLst>
            </c:dLbl>
            <c:dLbl>
              <c:idx val="4"/>
              <c:layout>
                <c:manualLayout>
                  <c:x val="-8.6602790722588252E-2"/>
                  <c:y val="-2.65756840404558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01C-4DE0-A215-5BBF5557767E}"/>
                </c:ext>
              </c:extLst>
            </c:dLbl>
            <c:dLbl>
              <c:idx val="5"/>
              <c:layout>
                <c:manualLayout>
                  <c:x val="-4.2083132465584656E-2"/>
                  <c:y val="-5.54066673229288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1C-4DE0-A215-5BBF5557767E}"/>
                </c:ext>
              </c:extLst>
            </c:dLbl>
            <c:dLbl>
              <c:idx val="6"/>
              <c:layout>
                <c:manualLayout>
                  <c:x val="8.1757057153570095E-2"/>
                  <c:y val="-7.67282650022893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01C-4DE0-A215-5BBF5557767E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Graph!$B$201:$B$206</c:f>
              <c:strCache>
                <c:ptCount val="6"/>
                <c:pt idx="0">
                  <c:v>Wages</c:v>
                </c:pt>
                <c:pt idx="1">
                  <c:v>Benefits</c:v>
                </c:pt>
                <c:pt idx="2">
                  <c:v>Services</c:v>
                </c:pt>
                <c:pt idx="3">
                  <c:v>Materials</c:v>
                </c:pt>
                <c:pt idx="4">
                  <c:v>Capital</c:v>
                </c:pt>
                <c:pt idx="5">
                  <c:v>Other</c:v>
                </c:pt>
              </c:strCache>
            </c:strRef>
          </c:cat>
          <c:val>
            <c:numRef>
              <c:f>Graph!$G$201:$G$206</c:f>
              <c:numCache>
                <c:formatCode>"$"#,##0</c:formatCode>
                <c:ptCount val="6"/>
                <c:pt idx="0">
                  <c:v>4544315.6500000004</c:v>
                </c:pt>
                <c:pt idx="1">
                  <c:v>2226842</c:v>
                </c:pt>
                <c:pt idx="2">
                  <c:v>1397946.6400000001</c:v>
                </c:pt>
                <c:pt idx="3">
                  <c:v>396674.12</c:v>
                </c:pt>
                <c:pt idx="4">
                  <c:v>147884</c:v>
                </c:pt>
                <c:pt idx="5">
                  <c:v>185134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01C-4DE0-A215-5BBF555776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Graph!$B$65</c:f>
          <c:strCache>
            <c:ptCount val="1"/>
            <c:pt idx="0">
              <c:v>Ending Cash Balance in True Cash Days</c:v>
            </c:pt>
          </c:strCache>
        </c:strRef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Graph!$B$67</c:f>
              <c:strCache>
                <c:ptCount val="1"/>
                <c:pt idx="0">
                  <c:v>True Cash Days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5F-4BF7-8E12-2EAB8293F2EF}"/>
                </c:ext>
              </c:extLst>
            </c:dLbl>
            <c:dLbl>
              <c:idx val="1"/>
              <c:layout>
                <c:manualLayout>
                  <c:x val="-1.8801408714053224E-3"/>
                  <c:y val="6.2451209992193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5F-4BF7-8E12-2EAB8293F2EF}"/>
                </c:ext>
              </c:extLst>
            </c:dLbl>
            <c:dLbl>
              <c:idx val="2"/>
              <c:layout>
                <c:manualLayout>
                  <c:x val="-3.7602817428106449E-3"/>
                  <c:y val="7.8064012490242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5F-4BF7-8E12-2EAB8293F2EF}"/>
                </c:ext>
              </c:extLst>
            </c:dLbl>
            <c:dLbl>
              <c:idx val="3"/>
              <c:layout>
                <c:manualLayout>
                  <c:x val="-6.8937702243976154E-17"/>
                  <c:y val="6.8696330991412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5F-4BF7-8E12-2EAB8293F2EF}"/>
                </c:ext>
              </c:extLst>
            </c:dLbl>
            <c:dLbl>
              <c:idx val="4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5F-4BF7-8E12-2EAB8293F2EF}"/>
                </c:ext>
              </c:extLst>
            </c:dLbl>
            <c:dLbl>
              <c:idx val="5"/>
              <c:layout>
                <c:manualLayout>
                  <c:x val="-1.8801408714053224E-3"/>
                  <c:y val="6.2451209992193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5F-4BF7-8E12-2EAB8293F2EF}"/>
                </c:ext>
              </c:extLst>
            </c:dLbl>
            <c:dLbl>
              <c:idx val="6"/>
              <c:layout>
                <c:manualLayout>
                  <c:x val="-1.8801408714053224E-3"/>
                  <c:y val="5.6206088992974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05F-4BF7-8E12-2EAB8293F2EF}"/>
                </c:ext>
              </c:extLst>
            </c:dLbl>
            <c:dLbl>
              <c:idx val="7"/>
              <c:layout>
                <c:manualLayout>
                  <c:x val="-1.3787540448795231E-16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05F-4BF7-8E12-2EAB8293F2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0" baseline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Graph!$C$66:$J$66</c:f>
              <c:strCache>
                <c:ptCount val="8"/>
                <c:pt idx="0">
                  <c:v>Act. 2021</c:v>
                </c:pt>
                <c:pt idx="1">
                  <c:v>Act. 2022</c:v>
                </c:pt>
                <c:pt idx="2">
                  <c:v>Act. 2023</c:v>
                </c:pt>
                <c:pt idx="3">
                  <c:v>Est. 2024</c:v>
                </c:pt>
                <c:pt idx="4">
                  <c:v>Est. 2025</c:v>
                </c:pt>
                <c:pt idx="5">
                  <c:v>Est. 2026</c:v>
                </c:pt>
                <c:pt idx="6">
                  <c:v>Est. 2027</c:v>
                </c:pt>
                <c:pt idx="7">
                  <c:v>Est. 2028</c:v>
                </c:pt>
              </c:strCache>
            </c:strRef>
          </c:cat>
          <c:val>
            <c:numRef>
              <c:f>Graph!$C$67:$J$67</c:f>
              <c:numCache>
                <c:formatCode>#,##0_);\(#,##0\)</c:formatCode>
                <c:ptCount val="8"/>
                <c:pt idx="0">
                  <c:v>50.704786670177747</c:v>
                </c:pt>
                <c:pt idx="1">
                  <c:v>108.4550724278924</c:v>
                </c:pt>
                <c:pt idx="2">
                  <c:v>163.9137188307252</c:v>
                </c:pt>
                <c:pt idx="3">
                  <c:v>210.31894953800278</c:v>
                </c:pt>
                <c:pt idx="4">
                  <c:v>263.5512514469645</c:v>
                </c:pt>
                <c:pt idx="5">
                  <c:v>296.79009453177827</c:v>
                </c:pt>
                <c:pt idx="6">
                  <c:v>303.3848585487932</c:v>
                </c:pt>
                <c:pt idx="7">
                  <c:v>287.84813357004913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5F-4BF7-8E12-2EAB8293F2E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2921984"/>
        <c:axId val="112949504"/>
        <c:axId val="0"/>
      </c:bar3DChart>
      <c:catAx>
        <c:axId val="112921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2949504"/>
        <c:crosses val="autoZero"/>
        <c:auto val="1"/>
        <c:lblAlgn val="ctr"/>
        <c:lblOffset val="100"/>
        <c:noMultiLvlLbl val="0"/>
      </c:catAx>
      <c:valAx>
        <c:axId val="112949504"/>
        <c:scaling>
          <c:orientation val="minMax"/>
        </c:scaling>
        <c:delete val="0"/>
        <c:axPos val="l"/>
        <c:majorGridlines/>
        <c:numFmt formatCode="#,##0_);\(#,##0\)" sourceLinked="1"/>
        <c:majorTickMark val="out"/>
        <c:minorTickMark val="none"/>
        <c:tickLblPos val="nextTo"/>
        <c:crossAx val="112921984"/>
        <c:crosses val="autoZero"/>
        <c:crossBetween val="between"/>
      </c:valAx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0.67393</cdr:x>
      <cdr:y>0.16131</cdr:y>
    </cdr:from>
    <cdr:to>
      <cdr:x>0.93091</cdr:x>
      <cdr:y>0.24378</cdr:y>
    </cdr:to>
    <cdr:sp macro="" textlink="">
      <cdr:nvSpPr>
        <cdr:cNvPr id="92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639" y="920353"/>
          <a:ext cx="1948397" cy="4705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B5229A78-2608-4FC6-B8D3-FC87C2F4C5BA}" type="TxLink">
            <a:rPr lang="en-US" sz="900" b="1" i="0" u="none" strike="noStrike">
              <a:solidFill>
                <a:srgbClr val="0000FF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Local Sources   57.07%</a:t>
          </a:fld>
          <a:endParaRPr lang="en-US" sz="900" b="1" i="0" strike="noStrike">
            <a:solidFill>
              <a:srgbClr val="0000FF"/>
            </a:solidFill>
            <a:latin typeface="Verdana"/>
            <a:ea typeface="Verdana"/>
            <a:cs typeface="Verdana"/>
          </a:endParaRPr>
        </a:p>
      </cdr:txBody>
    </cdr:sp>
  </cdr:relSizeAnchor>
  <cdr:relSizeAnchor xmlns:cdr="http://schemas.openxmlformats.org/drawingml/2006/chartDrawing">
    <cdr:from>
      <cdr:x>0.02679</cdr:x>
      <cdr:y>0.68879</cdr:y>
    </cdr:from>
    <cdr:to>
      <cdr:x>0.22525</cdr:x>
      <cdr:y>0.78982</cdr:y>
    </cdr:to>
    <cdr:sp macro="" textlink="">
      <cdr:nvSpPr>
        <cdr:cNvPr id="921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3058" y="3929890"/>
          <a:ext cx="1504074" cy="5764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9CD5BA4F-E0F3-4D25-9E20-F2F474FE6504}" type="TxLink">
            <a:rPr lang="en-US" sz="900" b="1" i="0" u="none" strike="noStrike">
              <a:solidFill>
                <a:srgbClr val="FF0000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State Sources  42.93%</a:t>
          </a:fld>
          <a:endParaRPr lang="en-US" sz="900" b="1" i="0" strike="noStrike">
            <a:solidFill>
              <a:srgbClr val="FF0000"/>
            </a:solidFill>
            <a:latin typeface="Verdana"/>
            <a:ea typeface="Verdana"/>
            <a:cs typeface="Verdana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0.52849</cdr:x>
      <cdr:y>0.36416</cdr:y>
    </cdr:from>
    <cdr:to>
      <cdr:x>0.7196</cdr:x>
      <cdr:y>0.56877</cdr:y>
    </cdr:to>
    <cdr:sp macro="" textlink="">
      <cdr:nvSpPr>
        <cdr:cNvPr id="4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46525" y="1612900"/>
          <a:ext cx="1427197" cy="9062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18288" tIns="18288" rIns="18288" bIns="18288" anchor="ctr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Salaries, OT, subs,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sick leave, vacation</a:t>
          </a:r>
        </a:p>
      </cdr:txBody>
    </cdr:sp>
  </cdr:relSizeAnchor>
  <cdr:relSizeAnchor xmlns:cdr="http://schemas.openxmlformats.org/drawingml/2006/chartDrawing">
    <cdr:from>
      <cdr:x>0.21458</cdr:x>
      <cdr:y>0.47232</cdr:y>
    </cdr:from>
    <cdr:to>
      <cdr:x>0.44078</cdr:x>
      <cdr:y>0.54401</cdr:y>
    </cdr:to>
    <cdr:sp macro="" textlink="">
      <cdr:nvSpPr>
        <cdr:cNvPr id="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01712" y="2091954"/>
          <a:ext cx="1688453" cy="3175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18288" tIns="18288" rIns="18288" bIns="18288" anchor="ctr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Utilities, 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Tuition, OT/PT Services</a:t>
          </a:r>
        </a:p>
      </cdr:txBody>
    </cdr:sp>
  </cdr:relSizeAnchor>
  <cdr:relSizeAnchor xmlns:cdr="http://schemas.openxmlformats.org/drawingml/2006/chartDrawing">
    <cdr:from>
      <cdr:x>0.35838</cdr:x>
      <cdr:y>0.63226</cdr:y>
    </cdr:from>
    <cdr:to>
      <cdr:x>0.49667</cdr:x>
      <cdr:y>0.71809</cdr:y>
    </cdr:to>
    <cdr:sp macro="" textlink="">
      <cdr:nvSpPr>
        <cdr:cNvPr id="7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75067" y="2800338"/>
          <a:ext cx="1032256" cy="3801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18288" tIns="18288" rIns="18288" bIns="18288" anchor="ctr" upright="1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Health insurances,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 STRS, SERS, 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W/Comp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2A959-F778-4AB1-BA93-657CE6E8C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CF1CE-2D45-463B-A5E2-9312B3C1B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CB901-FB77-476B-8E3C-0618D6942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8CFD4-B775-40F4-AA4A-2560E491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03F0D-20BE-446C-B3B2-39533854D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4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C9FD2-588D-4DF2-8F51-51EF37F8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1CF01-60D5-4772-A0EC-A328260A7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359FD-2087-460E-BCF2-50FF8CC4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9DAC1-4E70-4E40-9951-4A0BD196C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1914E-0CC3-449A-88B0-62D84E337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83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7E3D0-CA86-4BFA-B174-F7827C1D45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99801-FDE4-4959-B326-6074A5449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15B7B-B740-4F29-8561-F0B27563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59122-FBE4-41CF-B9F6-FEFF4F3D0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3DABA-8FF1-497F-AB95-C0C95556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0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9B0E9-3699-45B8-930C-0E733C398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D6EE-8C16-434F-9FB3-10230FDEC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1C04D-CD76-4012-A641-A948DABBC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9BAA4-CA06-4526-B39C-99943CB3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A4E8-0FEA-4033-BA26-BFC54912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9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F6FD4-6BE6-41CC-BBCD-BBF1643CF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15A47-BC5F-42B3-A462-A7E198C0B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899C-9D27-4FE9-9D8D-7DAC3C60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5CE9D-DEDB-4B5B-9427-60E3DE25D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AD176-35D3-4209-B949-19DE96D3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9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EEEEA-3A3C-463B-97C4-581DE90A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43ED4-8F7B-420B-8076-ECE371B3AB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3F49E-5C21-4073-BA73-F7D95AA87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76EDF-5080-4AEF-8CF9-EEE52FE0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5A464-0E4B-45BA-941A-CB9BD95B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EBFC1-3F57-4D4B-8BDE-641A8FF2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4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3F2ED-CE48-44D6-A668-C066B5B2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801C7-EDCA-4FF7-870D-2661DE51C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CE751-C928-4461-BFF3-352AF71D7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E17477-32A3-4C6C-A087-0ABCBF7738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796F8A-1116-4BB3-A7B5-0E07D3DF6D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4B7F96-CB56-4F10-96B8-71FB6CA45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CDB58-2C0C-4D44-93DB-E77EF281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FF305-887E-4C2C-8707-7C157838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8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55CC-E313-4F07-9D01-8582D4AEB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9129A-29EC-44FA-BFB9-4EA49D37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5CA3E-775E-4735-A864-B58EB643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52522-D013-45C3-A5FB-EDA69A7BE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5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7C96B-C8AE-449E-BDE1-D243D8EE6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D4ED2-4854-4474-8409-DD35E924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9D818-15A1-472A-9854-4341CC13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4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4A6F-FC09-40FB-8DDE-B7C1BAEDA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3B23-34B1-4237-8D25-3E2CF48AD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F2F01-0F4D-40E6-9EEF-CBBD61CAD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568CE-3A2C-43AB-B12C-755106DF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99B48-6669-4DCE-BB32-EFA8FE48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9DD7D-7CDE-420C-A7F7-A6EA6AC1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FB41-80F2-4B12-B66B-182FE916E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7A81E-DF57-4FF5-90FA-55C4C1E6A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4AD82-F2C5-44E4-A246-0B7BCA72F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3FF6A-5808-4A0B-AA75-76A39C948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4C63D-F026-4B40-99D5-1DB322B3D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BDB3E-0B17-458D-BE4D-41709CEC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9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1DEE6-BA6E-4638-8161-A1CD897D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0631E-ED6C-48E8-9E67-17753002F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79EC-FE14-47DB-BB64-334022E87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A1C79-A3F8-42CF-8728-F8930FA29EF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BD8D-5B51-4B1C-8337-5E3E5D0CA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C94D-A5EF-4B01-8290-824266ADC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19201"/>
            <a:ext cx="9144000" cy="17347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General Fund </a:t>
            </a:r>
          </a:p>
          <a:p>
            <a:r>
              <a:rPr lang="en-US" dirty="0"/>
              <a:t>Five – Year Forecast</a:t>
            </a:r>
          </a:p>
          <a:p>
            <a:r>
              <a:rPr lang="en-US" dirty="0"/>
              <a:t>July 1, 2021 Through June 30, 2028</a:t>
            </a:r>
          </a:p>
          <a:p>
            <a:r>
              <a:rPr lang="en-US" dirty="0"/>
              <a:t>November 16, 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115802-E92E-4B7D-83F8-79D65D2E1874}"/>
              </a:ext>
            </a:extLst>
          </p:cNvPr>
          <p:cNvSpPr txBox="1"/>
          <p:nvPr/>
        </p:nvSpPr>
        <p:spPr>
          <a:xfrm>
            <a:off x="1588654" y="5855855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Presented by: Matthew Cordes, Treasurer/CFO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6CA0B7-6DF1-4F9C-B895-FA3C67281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407" y="2953958"/>
            <a:ext cx="2653394" cy="20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113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fontScale="85000"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Expenditures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759701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Expenditures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FY24 – WHERE THE MONEY GOES: $8,898,796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B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726474"/>
              </p:ext>
            </p:extLst>
          </p:nvPr>
        </p:nvGraphicFramePr>
        <p:xfrm>
          <a:off x="2456150" y="1923256"/>
          <a:ext cx="7464425" cy="442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8545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Expenditures: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Personnel Services (Line 3.010) = $4,544,316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Increased from FY23 due to the return of Wellness and Success funds to the General Fund and new hires.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Further forecasted increases are due to column changes, steps, and estimated base increases.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Employees’ Retirement/Insurance Benefits (Line 3.020) = $2,226,842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Received a Health/Dental/Vision insurance holiday in FY23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No further holidays are assumed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8% annual premium increase in FY24 6.5% annual increases assumed for the remainder of the forecast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Purchased Services (Line 3.030) = $1,397,947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Increased from FY23 due to increased maintenance costs and extra tuition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 for maintenance and repairs.</a:t>
            </a:r>
          </a:p>
        </p:txBody>
      </p:sp>
    </p:spTree>
    <p:extLst>
      <p:ext uri="{BB962C8B-B14F-4D97-AF65-F5344CB8AC3E}">
        <p14:creationId xmlns:p14="http://schemas.microsoft.com/office/powerpoint/2010/main" val="350655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Expenditures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Supplies and Materials (Line 3.040) = $396,674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Capital Outlay (Line 3.050) = $147,884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FY23 had 1 time costs for Gym fans of $60,000 and Bus purchases of $90,000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Overall inflation rate of 3% assumed for the rest of the forecast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Other Objects (Line 4.300) = $185,134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1.5% annual increase for County Auditor and Treasurer Fees and a 2% annual increase for all other expenses for the forecast.</a:t>
            </a:r>
          </a:p>
        </p:txBody>
      </p:sp>
    </p:spTree>
    <p:extLst>
      <p:ext uri="{BB962C8B-B14F-4D97-AF65-F5344CB8AC3E}">
        <p14:creationId xmlns:p14="http://schemas.microsoft.com/office/powerpoint/2010/main" val="37848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Summary</a:t>
            </a:r>
          </a:p>
        </p:txBody>
      </p:sp>
    </p:spTree>
    <p:extLst>
      <p:ext uri="{BB962C8B-B14F-4D97-AF65-F5344CB8AC3E}">
        <p14:creationId xmlns:p14="http://schemas.microsoft.com/office/powerpoint/2010/main" val="1460645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5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November 2023 Five-Year Forecast</a:t>
            </a:r>
            <a:b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13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(in millions of dollars)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EB642F-494C-4B7B-9CB4-EDE786850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99554"/>
              </p:ext>
            </p:extLst>
          </p:nvPr>
        </p:nvGraphicFramePr>
        <p:xfrm>
          <a:off x="1773379" y="1403927"/>
          <a:ext cx="8645242" cy="3722258"/>
        </p:xfrm>
        <a:graphic>
          <a:graphicData uri="http://schemas.openxmlformats.org/drawingml/2006/table">
            <a:tbl>
              <a:tblPr/>
              <a:tblGrid>
                <a:gridCol w="2032146">
                  <a:extLst>
                    <a:ext uri="{9D8B030D-6E8A-4147-A177-3AD203B41FA5}">
                      <a16:colId xmlns:a16="http://schemas.microsoft.com/office/drawing/2014/main" val="344859242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1611496430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2598075490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7434435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203969563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380307747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1334107923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327934791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423376401"/>
                    </a:ext>
                  </a:extLst>
                </a:gridCol>
              </a:tblGrid>
              <a:tr h="26352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13481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Beginning 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6.6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 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939652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Revenues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10.5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832274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Expenses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916430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Revenue over Expenses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(0.3)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0.5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(0.1)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604724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Ending 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6.6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783118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Reserve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0.15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338479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Unencumbered Balance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6.5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792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511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5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November 2023 Five-Year Forecast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B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440919"/>
              </p:ext>
            </p:extLst>
          </p:nvPr>
        </p:nvGraphicFramePr>
        <p:xfrm>
          <a:off x="2718593" y="1395412"/>
          <a:ext cx="6754813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9216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1421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Discussion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264105-1C2C-457D-8406-6FBC05B1F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564" y="2318326"/>
            <a:ext cx="8044872" cy="403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5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a Five Year Forecast?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8"/>
            <a:ext cx="9144000" cy="4803053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three year look back and five year look ahead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has two parts: the numbers, and the assumptions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only covers the General Fund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snapshot in time of the big picture of what we currently know and what we think will happen, it is a living document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change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updated every six months and presented to the BOE for approval before being submitted to 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focus on the present (FY24) with an eye on the future (FY24-28)</a:t>
            </a:r>
          </a:p>
        </p:txBody>
      </p:sp>
    </p:spTree>
    <p:extLst>
      <p:ext uri="{BB962C8B-B14F-4D97-AF65-F5344CB8AC3E}">
        <p14:creationId xmlns:p14="http://schemas.microsoft.com/office/powerpoint/2010/main" val="414104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Five Year Forecast - Outline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37131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Topics we are going to discuss: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General Fund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Revenues/Assumptions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Expenditures/Assumptions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Five Year Forecast Summary</a:t>
            </a:r>
          </a:p>
        </p:txBody>
      </p:sp>
    </p:spTree>
    <p:extLst>
      <p:ext uri="{BB962C8B-B14F-4D97-AF65-F5344CB8AC3E}">
        <p14:creationId xmlns:p14="http://schemas.microsoft.com/office/powerpoint/2010/main" val="35729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Revenues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63492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FY24 – WHERE THE MONEY COMES FROM: $10,235,712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B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43359"/>
              </p:ext>
            </p:extLst>
          </p:nvPr>
        </p:nvGraphicFramePr>
        <p:xfrm>
          <a:off x="2306637" y="1906323"/>
          <a:ext cx="7578725" cy="5180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781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General Property (Real Estate) Taxes (Line 1.010) = $3,220,465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reappraisal update of the district property value occurred in 2022 for collection in calendar year 2023. Class I values increased overall by 19.77% or $23.98 million and Class II values climbed by 1.35% or $186,390. The next reappraisal will be in tax year 2025 for collection in 2026, we are projecting a much more modest increase of 3% for Class I and 1% for Class II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Public Utility Personal Property (PUPP) (Line 1.020) = $1,193,414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expect PUPP valuation to increase $500,000 per year from FY24-28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Income Tax (Line 1.030) = $1,061,235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So far in FY24 income tax collections statewide have risen around 5.6%. We will assume an annual growth of 4.5% for FY24. Due to inflationary concerns we are expecting a much more modest increase in returns of 2% in FY25 and 1% in FY26-28</a:t>
            </a:r>
          </a:p>
        </p:txBody>
      </p:sp>
    </p:spTree>
    <p:extLst>
      <p:ext uri="{BB962C8B-B14F-4D97-AF65-F5344CB8AC3E}">
        <p14:creationId xmlns:p14="http://schemas.microsoft.com/office/powerpoint/2010/main" val="338501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Grants-in-Aid (Lines 1.035 &amp; 1.040) = $3,938,419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HB110 Fair School Funding Plan made many changes to state funding payments and expenses.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Affects lines 1.035, 1.040, 1.060, and 3.030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are currently being funded by the formula meaning the amount of aid we are receiving is based on 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Base Cost – A calculation of FY2022 values the state has used to determine costs for Teachers, Student Support, District Leadership, Building Leadership &amp; Operations, and Athletics/Co-Curriculars.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State Share Percentage – Determines the percentage of the base cost the State will pay for and the amount the local tax base can handle. This is determined based on 60% average assessed values 3 most recent years, 20% average federal adjusted gross income 3 most recent years, 20% most recent years federal median income multiplied by number of returns divided by students enrolled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Our funding status for FY26-28 will depend on state budgets which are unknown. There is no guarantee that the current Fair School Funding Plan in HB110 will be funded or continued beyond FY25.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For this reason, funding is relatively constant FY26 through FY28.</a:t>
            </a:r>
          </a:p>
        </p:txBody>
      </p:sp>
    </p:spTree>
    <p:extLst>
      <p:ext uri="{BB962C8B-B14F-4D97-AF65-F5344CB8AC3E}">
        <p14:creationId xmlns:p14="http://schemas.microsoft.com/office/powerpoint/2010/main" val="229200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Property Tax Allocation (Homestead/Rollback) (Line 1.050) = $455,591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All Other Operating Revenue (Line 1.060) = $366,588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Higher in FY23 due to insurance proceeds received, not expected in the future. Will drop to $366,588 in FY24 and remain relatively flat over the remainder of the forecast.</a:t>
            </a:r>
          </a:p>
        </p:txBody>
      </p:sp>
    </p:spTree>
    <p:extLst>
      <p:ext uri="{BB962C8B-B14F-4D97-AF65-F5344CB8AC3E}">
        <p14:creationId xmlns:p14="http://schemas.microsoft.com/office/powerpoint/2010/main" val="380702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 Outlook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7980613-7AB3-40EE-86B5-DBE1618458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2089300"/>
              </p:ext>
            </p:extLst>
          </p:nvPr>
        </p:nvGraphicFramePr>
        <p:xfrm>
          <a:off x="2032000" y="11851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5424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1176</Words>
  <Application>Microsoft Office PowerPoint</Application>
  <PresentationFormat>Widescreen</PresentationFormat>
  <Paragraphs>179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Office Theme</vt:lpstr>
      <vt:lpstr>Ridgedale Local Schools</vt:lpstr>
      <vt:lpstr>What is a Five Year Forecast?</vt:lpstr>
      <vt:lpstr>Five Year Forecast - Outline</vt:lpstr>
      <vt:lpstr>Ridgedale Local Schools</vt:lpstr>
      <vt:lpstr>General Fund Revenues</vt:lpstr>
      <vt:lpstr>Revenue Assumptions</vt:lpstr>
      <vt:lpstr>Revenue Assumptions</vt:lpstr>
      <vt:lpstr>Revenue Assumptions</vt:lpstr>
      <vt:lpstr>General Fund Revenue Outlook</vt:lpstr>
      <vt:lpstr>Ridgedale Local Schools</vt:lpstr>
      <vt:lpstr>General Fund Expenditures</vt:lpstr>
      <vt:lpstr>Expenditure Assumptions</vt:lpstr>
      <vt:lpstr>Expenditure Assumptions</vt:lpstr>
      <vt:lpstr>Ridgedale Local Schools</vt:lpstr>
      <vt:lpstr>November 2023 Five-Year Forecast (in millions of dollars)</vt:lpstr>
      <vt:lpstr>November 2023 Five-Year Forecast</vt:lpstr>
      <vt:lpstr>Ridgedale Local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Cordes</dc:creator>
  <cp:lastModifiedBy>Matthew Cordes</cp:lastModifiedBy>
  <cp:revision>41</cp:revision>
  <dcterms:created xsi:type="dcterms:W3CDTF">2023-05-05T12:57:00Z</dcterms:created>
  <dcterms:modified xsi:type="dcterms:W3CDTF">2023-11-14T21:58:23Z</dcterms:modified>
</cp:coreProperties>
</file>