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theme/themeOverride1.xml" ContentType="application/vnd.openxmlformats-officedocument.themeOverride+xml"/>
  <Override PartName="/ppt/drawings/drawing2.xml" ContentType="application/vnd.openxmlformats-officedocument.drawingml.chartshapes+xml"/>
  <Override PartName="/ppt/charts/chart4.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Lst>
  <p:sldIdLst>
    <p:sldId id="256" r:id="rId2"/>
    <p:sldId id="257" r:id="rId3"/>
    <p:sldId id="258" r:id="rId4"/>
    <p:sldId id="273" r:id="rId5"/>
    <p:sldId id="272" r:id="rId6"/>
    <p:sldId id="271" r:id="rId7"/>
    <p:sldId id="274" r:id="rId8"/>
    <p:sldId id="275" r:id="rId9"/>
    <p:sldId id="270" r:id="rId10"/>
    <p:sldId id="276" r:id="rId11"/>
    <p:sldId id="269" r:id="rId12"/>
    <p:sldId id="268" r:id="rId13"/>
    <p:sldId id="277" r:id="rId14"/>
    <p:sldId id="278" r:id="rId15"/>
    <p:sldId id="265" r:id="rId16"/>
    <p:sldId id="264" r:id="rId17"/>
    <p:sldId id="27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4" d="100"/>
          <a:sy n="104" d="100"/>
        </p:scale>
        <p:origin x="144"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mcordes\Downloads\Ridgedale%20(7).xlsx" TargetMode="Externa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strRef>
          <c:f>Graph!$B$136</c:f>
          <c:strCache>
            <c:ptCount val="1"/>
            <c:pt idx="0">
              <c:v>General Fund Revenues Estimated 2023    $ 9,693,948</c:v>
            </c:pt>
          </c:strCache>
        </c:strRef>
      </c:tx>
      <c:layout>
        <c:manualLayout>
          <c:xMode val="edge"/>
          <c:yMode val="edge"/>
          <c:x val="0.10527532676505888"/>
          <c:y val="9.1096709739329328E-3"/>
        </c:manualLayout>
      </c:layout>
      <c:overlay val="0"/>
      <c:spPr>
        <a:noFill/>
        <a:ln w="25400">
          <a:noFill/>
        </a:ln>
      </c:spPr>
      <c:txPr>
        <a:bodyPr/>
        <a:lstStyle/>
        <a:p>
          <a:pPr>
            <a:defRPr sz="1400" b="1" i="0" u="none" strike="noStrike" baseline="0">
              <a:solidFill>
                <a:srgbClr val="000000"/>
              </a:solidFill>
              <a:latin typeface="Verdana"/>
              <a:ea typeface="Verdana"/>
              <a:cs typeface="Verdana"/>
            </a:defRPr>
          </a:pPr>
          <a:endParaRPr lang="en-US"/>
        </a:p>
      </c:txPr>
    </c:title>
    <c:autoTitleDeleted val="0"/>
    <c:view3D>
      <c:rotX val="40"/>
      <c:rotY val="10"/>
      <c:rAngAx val="0"/>
      <c:perspective val="0"/>
    </c:view3D>
    <c:floor>
      <c:thickness val="0"/>
    </c:floor>
    <c:sideWall>
      <c:thickness val="0"/>
    </c:sideWall>
    <c:backWall>
      <c:thickness val="0"/>
    </c:backWall>
    <c:plotArea>
      <c:layout>
        <c:manualLayout>
          <c:layoutTarget val="inner"/>
          <c:xMode val="edge"/>
          <c:yMode val="edge"/>
          <c:x val="0.14114404041203393"/>
          <c:y val="0.32368751068053059"/>
          <c:w val="0.70695036864110583"/>
          <c:h val="0.51883042165639148"/>
        </c:manualLayout>
      </c:layout>
      <c:pie3DChart>
        <c:varyColors val="1"/>
        <c:ser>
          <c:idx val="0"/>
          <c:order val="0"/>
          <c:tx>
            <c:strRef>
              <c:f>Graph!$B$127:$B$132</c:f>
              <c:strCache>
                <c:ptCount val="6"/>
                <c:pt idx="0">
                  <c:v>Real Estate Taxes</c:v>
                </c:pt>
                <c:pt idx="1">
                  <c:v>PUPP Taxes </c:v>
                </c:pt>
                <c:pt idx="2">
                  <c:v>Income Tax</c:v>
                </c:pt>
                <c:pt idx="3">
                  <c:v>Other Local</c:v>
                </c:pt>
                <c:pt idx="4">
                  <c:v>State Foundation</c:v>
                </c:pt>
                <c:pt idx="5">
                  <c:v>Other State</c:v>
                </c:pt>
              </c:strCache>
            </c:strRef>
          </c:tx>
          <c:spPr>
            <a:solidFill>
              <a:srgbClr val="9999FF"/>
            </a:solidFill>
            <a:ln w="12700">
              <a:solidFill>
                <a:srgbClr val="000000"/>
              </a:solidFill>
              <a:prstDash val="solid"/>
            </a:ln>
          </c:spPr>
          <c:explosion val="8"/>
          <c:dPt>
            <c:idx val="0"/>
            <c:bubble3D val="0"/>
            <c:explosion val="1"/>
            <c:spPr>
              <a:solidFill>
                <a:srgbClr val="7030A0"/>
              </a:solidFill>
              <a:ln w="12700">
                <a:solidFill>
                  <a:srgbClr val="000000"/>
                </a:solidFill>
                <a:prstDash val="solid"/>
              </a:ln>
            </c:spPr>
            <c:extLst>
              <c:ext xmlns:c16="http://schemas.microsoft.com/office/drawing/2014/chart" uri="{C3380CC4-5D6E-409C-BE32-E72D297353CC}">
                <c16:uniqueId val="{00000001-FAFD-4A48-8F7D-C49DC47ECB01}"/>
              </c:ext>
            </c:extLst>
          </c:dPt>
          <c:dPt>
            <c:idx val="1"/>
            <c:bubble3D val="0"/>
            <c:explosion val="1"/>
            <c:spPr>
              <a:solidFill>
                <a:srgbClr val="FF0000"/>
              </a:solidFill>
              <a:ln w="12700">
                <a:solidFill>
                  <a:srgbClr val="000000"/>
                </a:solidFill>
                <a:prstDash val="solid"/>
              </a:ln>
            </c:spPr>
            <c:extLst>
              <c:ext xmlns:c16="http://schemas.microsoft.com/office/drawing/2014/chart" uri="{C3380CC4-5D6E-409C-BE32-E72D297353CC}">
                <c16:uniqueId val="{00000003-FAFD-4A48-8F7D-C49DC47ECB01}"/>
              </c:ext>
            </c:extLst>
          </c:dPt>
          <c:dPt>
            <c:idx val="2"/>
            <c:bubble3D val="0"/>
            <c:explosion val="0"/>
            <c:spPr>
              <a:solidFill>
                <a:srgbClr val="FFFF00"/>
              </a:solidFill>
              <a:ln w="12700">
                <a:solidFill>
                  <a:srgbClr val="000000"/>
                </a:solidFill>
                <a:prstDash val="solid"/>
              </a:ln>
            </c:spPr>
            <c:extLst>
              <c:ext xmlns:c16="http://schemas.microsoft.com/office/drawing/2014/chart" uri="{C3380CC4-5D6E-409C-BE32-E72D297353CC}">
                <c16:uniqueId val="{00000005-FAFD-4A48-8F7D-C49DC47ECB01}"/>
              </c:ext>
            </c:extLst>
          </c:dPt>
          <c:dPt>
            <c:idx val="3"/>
            <c:bubble3D val="0"/>
            <c:explosion val="0"/>
            <c:spPr>
              <a:solidFill>
                <a:srgbClr val="58D304"/>
              </a:solidFill>
              <a:ln w="12700">
                <a:solidFill>
                  <a:srgbClr val="000000"/>
                </a:solidFill>
                <a:prstDash val="solid"/>
              </a:ln>
            </c:spPr>
            <c:extLst>
              <c:ext xmlns:c16="http://schemas.microsoft.com/office/drawing/2014/chart" uri="{C3380CC4-5D6E-409C-BE32-E72D297353CC}">
                <c16:uniqueId val="{00000007-FAFD-4A48-8F7D-C49DC47ECB01}"/>
              </c:ext>
            </c:extLst>
          </c:dPt>
          <c:dPt>
            <c:idx val="4"/>
            <c:bubble3D val="0"/>
            <c:explosion val="0"/>
            <c:spPr>
              <a:solidFill>
                <a:srgbClr val="FF6600"/>
              </a:solidFill>
              <a:ln w="12700">
                <a:solidFill>
                  <a:srgbClr val="000000"/>
                </a:solidFill>
                <a:prstDash val="solid"/>
              </a:ln>
            </c:spPr>
            <c:extLst>
              <c:ext xmlns:c16="http://schemas.microsoft.com/office/drawing/2014/chart" uri="{C3380CC4-5D6E-409C-BE32-E72D297353CC}">
                <c16:uniqueId val="{00000009-FAFD-4A48-8F7D-C49DC47ECB01}"/>
              </c:ext>
            </c:extLst>
          </c:dPt>
          <c:dPt>
            <c:idx val="5"/>
            <c:bubble3D val="0"/>
            <c:spPr>
              <a:solidFill>
                <a:srgbClr val="00B0F0"/>
              </a:solidFill>
              <a:ln w="12700">
                <a:solidFill>
                  <a:srgbClr val="000000"/>
                </a:solidFill>
                <a:prstDash val="solid"/>
              </a:ln>
            </c:spPr>
            <c:extLst>
              <c:ext xmlns:c16="http://schemas.microsoft.com/office/drawing/2014/chart" uri="{C3380CC4-5D6E-409C-BE32-E72D297353CC}">
                <c16:uniqueId val="{0000000B-FAFD-4A48-8F7D-C49DC47ECB01}"/>
              </c:ext>
            </c:extLst>
          </c:dPt>
          <c:dLbls>
            <c:dLbl>
              <c:idx val="0"/>
              <c:layout>
                <c:manualLayout>
                  <c:x val="3.3692252984505996E-2"/>
                  <c:y val="3.6083239674917618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FAFD-4A48-8F7D-C49DC47ECB01}"/>
                </c:ext>
              </c:extLst>
            </c:dLbl>
            <c:dLbl>
              <c:idx val="1"/>
              <c:layout>
                <c:manualLayout>
                  <c:x val="2.8259592550931141E-2"/>
                  <c:y val="2.5798348377184591E-2"/>
                </c:manualLayout>
              </c:layout>
              <c:tx>
                <c:rich>
                  <a:bodyPr/>
                  <a:lstStyle/>
                  <a:p>
                    <a:r>
                      <a:rPr lang="en-US"/>
                      <a:t>PUPP Taxes
11.05%</a:t>
                    </a:r>
                  </a:p>
                </c:rich>
              </c:tx>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FAFD-4A48-8F7D-C49DC47ECB01}"/>
                </c:ext>
              </c:extLst>
            </c:dLbl>
            <c:dLbl>
              <c:idx val="2"/>
              <c:layout>
                <c:manualLayout>
                  <c:x val="2.107862145372532E-2"/>
                  <c:y val="5.1099338793001457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FAFD-4A48-8F7D-C49DC47ECB01}"/>
                </c:ext>
              </c:extLst>
            </c:dLbl>
            <c:dLbl>
              <c:idx val="3"/>
              <c:layout>
                <c:manualLayout>
                  <c:x val="-2.2125489445784085E-2"/>
                  <c:y val="4.65037529741169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FAFD-4A48-8F7D-C49DC47ECB01}"/>
                </c:ext>
              </c:extLst>
            </c:dLbl>
            <c:dLbl>
              <c:idx val="4"/>
              <c:layout>
                <c:manualLayout>
                  <c:x val="-5.2018897637795533E-2"/>
                  <c:y val="-1.356322505900922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FAFD-4A48-8F7D-C49DC47ECB01}"/>
                </c:ext>
              </c:extLst>
            </c:dLbl>
            <c:dLbl>
              <c:idx val="5"/>
              <c:layout>
                <c:manualLayout>
                  <c:x val="-3.9303968397266908E-2"/>
                  <c:y val="-1.3278473746708205E-3"/>
                </c:manualLayout>
              </c:layout>
              <c:tx>
                <c:rich>
                  <a:bodyPr/>
                  <a:lstStyle/>
                  <a:p>
                    <a:fld id="{D95F7F50-2D37-41D5-80F3-2660DCBAFED9}" type="CATEGORYNAME">
                      <a:rPr lang="en-US" smtClean="0"/>
                      <a:pPr/>
                      <a:t>[CATEGORY NAME]</a:t>
                    </a:fld>
                    <a:r>
                      <a:rPr lang="en-US" dirty="0"/>
                      <a:t> (Homestead/</a:t>
                    </a:r>
                    <a:r>
                      <a:rPr lang="en-US" dirty="0" err="1"/>
                      <a:t>Roolback</a:t>
                    </a:r>
                    <a:r>
                      <a:rPr lang="en-US" dirty="0"/>
                      <a:t>)</a:t>
                    </a:r>
                    <a:r>
                      <a:rPr lang="en-US" baseline="0" dirty="0"/>
                      <a:t>
</a:t>
                    </a:r>
                    <a:fld id="{2A4121F4-504A-4DF3-A313-064492CC3603}" type="PERCENTAGE">
                      <a:rPr lang="en-US" baseline="0" dirty="0"/>
                      <a:pPr/>
                      <a:t>[PERCENTAGE]</a:t>
                    </a:fld>
                    <a:endParaRPr lang="en-US" baseline="0" dirty="0"/>
                  </a:p>
                </c:rich>
              </c:tx>
              <c:showLegendKey val="0"/>
              <c:showVal val="0"/>
              <c:showCatName val="1"/>
              <c:showSerName val="0"/>
              <c:showPercent val="1"/>
              <c:showBubbleSize val="0"/>
              <c:extLst>
                <c:ext xmlns:c15="http://schemas.microsoft.com/office/drawing/2012/chart" uri="{CE6537A1-D6FC-4f65-9D91-7224C49458BB}">
                  <c15:layout>
                    <c:manualLayout>
                      <c:w val="0.23727080967061495"/>
                      <c:h val="0.1327959704264042"/>
                    </c:manualLayout>
                  </c15:layout>
                  <c15:dlblFieldTable/>
                  <c15:showDataLabelsRange val="0"/>
                </c:ext>
                <c:ext xmlns:c16="http://schemas.microsoft.com/office/drawing/2014/chart" uri="{C3380CC4-5D6E-409C-BE32-E72D297353CC}">
                  <c16:uniqueId val="{0000000B-FAFD-4A48-8F7D-C49DC47ECB01}"/>
                </c:ext>
              </c:extLst>
            </c:dLbl>
            <c:numFmt formatCode="0.00%" sourceLinked="0"/>
            <c:spPr>
              <a:noFill/>
              <a:ln w="25400">
                <a:noFill/>
              </a:ln>
            </c:spPr>
            <c:txPr>
              <a:bodyPr/>
              <a:lstStyle/>
              <a:p>
                <a:pPr>
                  <a:defRPr sz="1000" b="1" i="0" u="none" strike="noStrike" baseline="0">
                    <a:solidFill>
                      <a:srgbClr val="000000"/>
                    </a:solidFill>
                    <a:latin typeface="Verdana"/>
                    <a:ea typeface="Verdana"/>
                    <a:cs typeface="Verdana"/>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Graph!$B$127:$B$132</c:f>
              <c:strCache>
                <c:ptCount val="6"/>
                <c:pt idx="0">
                  <c:v>Real Estate Taxes</c:v>
                </c:pt>
                <c:pt idx="1">
                  <c:v>PUPP Taxes </c:v>
                </c:pt>
                <c:pt idx="2">
                  <c:v>Income Tax</c:v>
                </c:pt>
                <c:pt idx="3">
                  <c:v>Other Local</c:v>
                </c:pt>
                <c:pt idx="4">
                  <c:v>State Foundation</c:v>
                </c:pt>
                <c:pt idx="5">
                  <c:v>Other State</c:v>
                </c:pt>
              </c:strCache>
            </c:strRef>
          </c:cat>
          <c:val>
            <c:numRef>
              <c:f>Graph!$H$127:$H$132</c:f>
              <c:numCache>
                <c:formatCode>_("$"* #,##0_);_("$"* \(#,##0\);_("$"* "-"_);_(@_)</c:formatCode>
                <c:ptCount val="6"/>
                <c:pt idx="0">
                  <c:v>3204242</c:v>
                </c:pt>
                <c:pt idx="1">
                  <c:v>1191806</c:v>
                </c:pt>
                <c:pt idx="2">
                  <c:v>1029400.9500000001</c:v>
                </c:pt>
                <c:pt idx="3" formatCode="_(* #,##0_);_(* \(#,##0\);_(* &quot;-&quot;_);_(@_)">
                  <c:v>409012</c:v>
                </c:pt>
                <c:pt idx="4" formatCode="_(* #,##0_);_(* \(#,##0\);_(* &quot;-&quot;_);_(@_)">
                  <c:v>3427908.87</c:v>
                </c:pt>
                <c:pt idx="5" formatCode="_(* #,##0_);_(* \(#,##0\);_(* &quot;-&quot;_);_(@_)">
                  <c:v>431578</c:v>
                </c:pt>
              </c:numCache>
            </c:numRef>
          </c:val>
          <c:extLst>
            <c:ext xmlns:c16="http://schemas.microsoft.com/office/drawing/2014/chart" uri="{C3380CC4-5D6E-409C-BE32-E72D297353CC}">
              <c16:uniqueId val="{0000000C-FAFD-4A48-8F7D-C49DC47ECB01}"/>
            </c:ext>
          </c:extLst>
        </c:ser>
        <c:dLbls>
          <c:showLegendKey val="0"/>
          <c:showVal val="0"/>
          <c:showCatName val="1"/>
          <c:showSerName val="0"/>
          <c:showPercent val="1"/>
          <c:showBubbleSize val="0"/>
          <c:showLeaderLines val="1"/>
        </c:dLbls>
      </c:pie3DChart>
      <c:spPr>
        <a:noFill/>
        <a:ln w="25400">
          <a:noFill/>
        </a:ln>
      </c:spPr>
    </c:plotArea>
    <c:plotVisOnly val="1"/>
    <c:dispBlanksAs val="zero"/>
    <c:showDLblsOverMax val="0"/>
  </c:chart>
  <c:spPr>
    <a:noFill/>
    <a:ln w="3175">
      <a:noFill/>
      <a:prstDash val="solid"/>
    </a:ln>
  </c:spPr>
  <c:txPr>
    <a:bodyPr/>
    <a:lstStyle/>
    <a:p>
      <a:pPr>
        <a:defRPr sz="800" b="0" i="0" u="none" strike="noStrike" baseline="0">
          <a:solidFill>
            <a:srgbClr val="000000"/>
          </a:solidFill>
          <a:latin typeface="Verdana"/>
          <a:ea typeface="Verdana"/>
          <a:cs typeface="Verdana"/>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With Levy Renewal</c:v>
                </c:pt>
              </c:strCache>
            </c:strRef>
          </c:tx>
          <c:spPr>
            <a:ln w="60325" cap="rnd">
              <a:solidFill>
                <a:schemeClr val="tx1"/>
              </a:solidFill>
              <a:round/>
            </a:ln>
            <a:effectLst/>
          </c:spPr>
          <c:marker>
            <c:symbol val="circle"/>
            <c:size val="5"/>
            <c:spPr>
              <a:solidFill>
                <a:schemeClr val="accent1"/>
              </a:solidFill>
              <a:ln w="9525">
                <a:solidFill>
                  <a:schemeClr val="accent1"/>
                </a:solidFill>
              </a:ln>
              <a:effectLst/>
            </c:spPr>
          </c:marker>
          <c:cat>
            <c:strRef>
              <c:f>Sheet1!$A$2:$A$9</c:f>
              <c:strCache>
                <c:ptCount val="8"/>
                <c:pt idx="0">
                  <c:v>FY20</c:v>
                </c:pt>
                <c:pt idx="1">
                  <c:v>FY21</c:v>
                </c:pt>
                <c:pt idx="2">
                  <c:v>FY22</c:v>
                </c:pt>
                <c:pt idx="3">
                  <c:v>FY23</c:v>
                </c:pt>
                <c:pt idx="4">
                  <c:v>FY24</c:v>
                </c:pt>
                <c:pt idx="5">
                  <c:v>FY25</c:v>
                </c:pt>
                <c:pt idx="6">
                  <c:v>FY26</c:v>
                </c:pt>
                <c:pt idx="7">
                  <c:v>FY27</c:v>
                </c:pt>
              </c:strCache>
            </c:strRef>
          </c:cat>
          <c:val>
            <c:numRef>
              <c:f>Sheet1!$B$2:$B$9</c:f>
              <c:numCache>
                <c:formatCode>General</c:formatCode>
                <c:ptCount val="8"/>
                <c:pt idx="0">
                  <c:v>8.5</c:v>
                </c:pt>
                <c:pt idx="1">
                  <c:v>8.6999999999999993</c:v>
                </c:pt>
                <c:pt idx="2">
                  <c:v>8.6</c:v>
                </c:pt>
                <c:pt idx="3">
                  <c:v>9.6999999999999993</c:v>
                </c:pt>
                <c:pt idx="4">
                  <c:v>9.6999999999999993</c:v>
                </c:pt>
                <c:pt idx="5">
                  <c:v>9.6999999999999993</c:v>
                </c:pt>
                <c:pt idx="6">
                  <c:v>9.8000000000000007</c:v>
                </c:pt>
                <c:pt idx="7">
                  <c:v>9.9</c:v>
                </c:pt>
              </c:numCache>
            </c:numRef>
          </c:val>
          <c:smooth val="0"/>
          <c:extLst>
            <c:ext xmlns:c16="http://schemas.microsoft.com/office/drawing/2014/chart" uri="{C3380CC4-5D6E-409C-BE32-E72D297353CC}">
              <c16:uniqueId val="{00000000-636A-4AF8-9F73-63AC40015376}"/>
            </c:ext>
          </c:extLst>
        </c:ser>
        <c:ser>
          <c:idx val="1"/>
          <c:order val="1"/>
          <c:tx>
            <c:strRef>
              <c:f>Sheet1!$C$1</c:f>
              <c:strCache>
                <c:ptCount val="1"/>
                <c:pt idx="0">
                  <c:v>W/O Levy Renewal</c:v>
                </c:pt>
              </c:strCache>
            </c:strRef>
          </c:tx>
          <c:spPr>
            <a:ln w="15875" cap="rnd">
              <a:solidFill>
                <a:srgbClr val="FF0000"/>
              </a:solidFill>
              <a:round/>
            </a:ln>
            <a:effectLst/>
          </c:spPr>
          <c:marker>
            <c:symbol val="circle"/>
            <c:size val="5"/>
            <c:spPr>
              <a:solidFill>
                <a:schemeClr val="accent2"/>
              </a:solidFill>
              <a:ln w="9525">
                <a:solidFill>
                  <a:schemeClr val="accent2"/>
                </a:solidFill>
              </a:ln>
              <a:effectLst/>
            </c:spPr>
          </c:marker>
          <c:cat>
            <c:strRef>
              <c:f>Sheet1!$A$2:$A$9</c:f>
              <c:strCache>
                <c:ptCount val="8"/>
                <c:pt idx="0">
                  <c:v>FY20</c:v>
                </c:pt>
                <c:pt idx="1">
                  <c:v>FY21</c:v>
                </c:pt>
                <c:pt idx="2">
                  <c:v>FY22</c:v>
                </c:pt>
                <c:pt idx="3">
                  <c:v>FY23</c:v>
                </c:pt>
                <c:pt idx="4">
                  <c:v>FY24</c:v>
                </c:pt>
                <c:pt idx="5">
                  <c:v>FY25</c:v>
                </c:pt>
                <c:pt idx="6">
                  <c:v>FY26</c:v>
                </c:pt>
                <c:pt idx="7">
                  <c:v>FY27</c:v>
                </c:pt>
              </c:strCache>
            </c:strRef>
          </c:cat>
          <c:val>
            <c:numRef>
              <c:f>Sheet1!$C$2:$C$9</c:f>
              <c:numCache>
                <c:formatCode>General</c:formatCode>
                <c:ptCount val="8"/>
                <c:pt idx="0">
                  <c:v>8.5</c:v>
                </c:pt>
                <c:pt idx="1">
                  <c:v>8.6999999999999993</c:v>
                </c:pt>
                <c:pt idx="2">
                  <c:v>8.6</c:v>
                </c:pt>
                <c:pt idx="3">
                  <c:v>9.6999999999999993</c:v>
                </c:pt>
                <c:pt idx="4">
                  <c:v>9.6999999999999993</c:v>
                </c:pt>
                <c:pt idx="5">
                  <c:v>9.6999999999999993</c:v>
                </c:pt>
                <c:pt idx="6">
                  <c:v>9.8000000000000007</c:v>
                </c:pt>
                <c:pt idx="7">
                  <c:v>9.6</c:v>
                </c:pt>
              </c:numCache>
            </c:numRef>
          </c:val>
          <c:smooth val="0"/>
          <c:extLst>
            <c:ext xmlns:c16="http://schemas.microsoft.com/office/drawing/2014/chart" uri="{C3380CC4-5D6E-409C-BE32-E72D297353CC}">
              <c16:uniqueId val="{00000001-636A-4AF8-9F73-63AC40015376}"/>
            </c:ext>
          </c:extLst>
        </c:ser>
        <c:dLbls>
          <c:showLegendKey val="0"/>
          <c:showVal val="0"/>
          <c:showCatName val="0"/>
          <c:showSerName val="0"/>
          <c:showPercent val="0"/>
          <c:showBubbleSize val="0"/>
        </c:dLbls>
        <c:marker val="1"/>
        <c:smooth val="0"/>
        <c:axId val="1612844367"/>
        <c:axId val="1702320255"/>
      </c:lineChart>
      <c:catAx>
        <c:axId val="16128443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702320255"/>
        <c:crosses val="autoZero"/>
        <c:auto val="1"/>
        <c:lblAlgn val="ctr"/>
        <c:lblOffset val="100"/>
        <c:noMultiLvlLbl val="0"/>
      </c:catAx>
      <c:valAx>
        <c:axId val="170232025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612844367"/>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Entry>
      <c:legendEntry>
        <c:idx val="1"/>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Entry>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strRef>
          <c:f>Graph!$B$235</c:f>
          <c:strCache>
            <c:ptCount val="1"/>
            <c:pt idx="0">
              <c:v>General Fund Operating Expenditures Est. FY2023   $8,279,220</c:v>
            </c:pt>
          </c:strCache>
        </c:strRef>
      </c:tx>
      <c:layout>
        <c:manualLayout>
          <c:xMode val="edge"/>
          <c:yMode val="edge"/>
          <c:x val="0.16991355663698141"/>
          <c:y val="1.6802951384664633E-2"/>
        </c:manualLayout>
      </c:layout>
      <c:overlay val="0"/>
      <c:spPr>
        <a:noFill/>
        <a:ln w="25400">
          <a:noFill/>
        </a:ln>
      </c:spPr>
      <c:txPr>
        <a:bodyPr/>
        <a:lstStyle/>
        <a:p>
          <a:pPr>
            <a:defRPr sz="1200" b="1" i="0" u="none" strike="noStrike" baseline="0">
              <a:solidFill>
                <a:srgbClr val="000000"/>
              </a:solidFill>
              <a:latin typeface="Verdana" pitchFamily="34" charset="0"/>
              <a:ea typeface="Verdana" pitchFamily="34" charset="0"/>
              <a:cs typeface="Verdana" pitchFamily="34" charset="0"/>
            </a:defRPr>
          </a:pPr>
          <a:endParaRPr lang="en-US"/>
        </a:p>
      </c:txPr>
    </c:title>
    <c:autoTitleDeleted val="0"/>
    <c:view3D>
      <c:rotX val="30"/>
      <c:rotY val="330"/>
      <c:rAngAx val="0"/>
      <c:perspective val="0"/>
    </c:view3D>
    <c:floor>
      <c:thickness val="0"/>
    </c:floor>
    <c:sideWall>
      <c:thickness val="0"/>
    </c:sideWall>
    <c:backWall>
      <c:thickness val="0"/>
    </c:backWall>
    <c:plotArea>
      <c:layout>
        <c:manualLayout>
          <c:layoutTarget val="inner"/>
          <c:xMode val="edge"/>
          <c:yMode val="edge"/>
          <c:x val="0.21461205742139375"/>
          <c:y val="0.24642909071861613"/>
          <c:w val="0.56927915260592421"/>
          <c:h val="0.66590436393291319"/>
        </c:manualLayout>
      </c:layout>
      <c:pie3DChart>
        <c:varyColors val="1"/>
        <c:ser>
          <c:idx val="0"/>
          <c:order val="0"/>
          <c:spPr>
            <a:solidFill>
              <a:srgbClr val="9999FF"/>
            </a:solidFill>
            <a:ln w="12700">
              <a:solidFill>
                <a:srgbClr val="000000"/>
              </a:solidFill>
              <a:prstDash val="solid"/>
            </a:ln>
          </c:spPr>
          <c:dPt>
            <c:idx val="0"/>
            <c:bubble3D val="0"/>
            <c:spPr>
              <a:solidFill>
                <a:srgbClr val="FF0000"/>
              </a:solidFill>
              <a:ln w="12700">
                <a:solidFill>
                  <a:srgbClr val="000000"/>
                </a:solidFill>
                <a:prstDash val="solid"/>
              </a:ln>
            </c:spPr>
            <c:extLst>
              <c:ext xmlns:c16="http://schemas.microsoft.com/office/drawing/2014/chart" uri="{C3380CC4-5D6E-409C-BE32-E72D297353CC}">
                <c16:uniqueId val="{00000001-4EDB-4DFD-B1F0-C5DE33391ECC}"/>
              </c:ext>
            </c:extLst>
          </c:dPt>
          <c:dPt>
            <c:idx val="1"/>
            <c:bubble3D val="0"/>
            <c:spPr>
              <a:solidFill>
                <a:srgbClr val="7030A0"/>
              </a:solidFill>
              <a:ln w="12700">
                <a:solidFill>
                  <a:srgbClr val="000000"/>
                </a:solidFill>
                <a:prstDash val="solid"/>
              </a:ln>
            </c:spPr>
            <c:extLst>
              <c:ext xmlns:c16="http://schemas.microsoft.com/office/drawing/2014/chart" uri="{C3380CC4-5D6E-409C-BE32-E72D297353CC}">
                <c16:uniqueId val="{00000003-4EDB-4DFD-B1F0-C5DE33391ECC}"/>
              </c:ext>
            </c:extLst>
          </c:dPt>
          <c:dPt>
            <c:idx val="2"/>
            <c:bubble3D val="0"/>
            <c:spPr>
              <a:solidFill>
                <a:srgbClr val="FF9900"/>
              </a:solidFill>
              <a:ln w="12700">
                <a:solidFill>
                  <a:srgbClr val="000000"/>
                </a:solidFill>
                <a:prstDash val="solid"/>
              </a:ln>
            </c:spPr>
            <c:extLst>
              <c:ext xmlns:c16="http://schemas.microsoft.com/office/drawing/2014/chart" uri="{C3380CC4-5D6E-409C-BE32-E72D297353CC}">
                <c16:uniqueId val="{00000005-4EDB-4DFD-B1F0-C5DE33391ECC}"/>
              </c:ext>
            </c:extLst>
          </c:dPt>
          <c:dPt>
            <c:idx val="3"/>
            <c:bubble3D val="0"/>
            <c:spPr>
              <a:solidFill>
                <a:srgbClr val="00CCFF"/>
              </a:solidFill>
              <a:ln w="12700">
                <a:solidFill>
                  <a:srgbClr val="000000"/>
                </a:solidFill>
                <a:prstDash val="solid"/>
              </a:ln>
            </c:spPr>
            <c:extLst>
              <c:ext xmlns:c16="http://schemas.microsoft.com/office/drawing/2014/chart" uri="{C3380CC4-5D6E-409C-BE32-E72D297353CC}">
                <c16:uniqueId val="{00000007-4EDB-4DFD-B1F0-C5DE33391ECC}"/>
              </c:ext>
            </c:extLst>
          </c:dPt>
          <c:dPt>
            <c:idx val="4"/>
            <c:bubble3D val="0"/>
            <c:spPr>
              <a:solidFill>
                <a:srgbClr val="FFFF00"/>
              </a:solidFill>
              <a:ln w="12700">
                <a:solidFill>
                  <a:srgbClr val="000000"/>
                </a:solidFill>
                <a:prstDash val="solid"/>
              </a:ln>
            </c:spPr>
            <c:extLst>
              <c:ext xmlns:c16="http://schemas.microsoft.com/office/drawing/2014/chart" uri="{C3380CC4-5D6E-409C-BE32-E72D297353CC}">
                <c16:uniqueId val="{00000009-4EDB-4DFD-B1F0-C5DE33391ECC}"/>
              </c:ext>
            </c:extLst>
          </c:dPt>
          <c:dPt>
            <c:idx val="5"/>
            <c:bubble3D val="0"/>
            <c:spPr>
              <a:solidFill>
                <a:schemeClr val="accent3">
                  <a:lumMod val="50000"/>
                </a:schemeClr>
              </a:solidFill>
              <a:ln w="12700">
                <a:solidFill>
                  <a:srgbClr val="000000"/>
                </a:solidFill>
                <a:prstDash val="solid"/>
              </a:ln>
            </c:spPr>
            <c:extLst>
              <c:ext xmlns:c16="http://schemas.microsoft.com/office/drawing/2014/chart" uri="{C3380CC4-5D6E-409C-BE32-E72D297353CC}">
                <c16:uniqueId val="{0000000B-4EDB-4DFD-B1F0-C5DE33391ECC}"/>
              </c:ext>
            </c:extLst>
          </c:dPt>
          <c:dLbls>
            <c:dLbl>
              <c:idx val="0"/>
              <c:layout>
                <c:manualLayout>
                  <c:x val="6.8436043708822114E-2"/>
                  <c:y val="-7.782125765727038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4EDB-4DFD-B1F0-C5DE33391ECC}"/>
                </c:ext>
              </c:extLst>
            </c:dLbl>
            <c:dLbl>
              <c:idx val="1"/>
              <c:layout>
                <c:manualLayout>
                  <c:x val="1.8394509919454623E-2"/>
                  <c:y val="3.594708148936799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4EDB-4DFD-B1F0-C5DE33391ECC}"/>
                </c:ext>
              </c:extLst>
            </c:dLbl>
            <c:dLbl>
              <c:idx val="2"/>
              <c:layout>
                <c:manualLayout>
                  <c:x val="-2.8103004981520168E-2"/>
                  <c:y val="0.14959414096331464"/>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4EDB-4DFD-B1F0-C5DE33391ECC}"/>
                </c:ext>
              </c:extLst>
            </c:dLbl>
            <c:dLbl>
              <c:idx val="3"/>
              <c:layout>
                <c:manualLayout>
                  <c:x val="-0.1072463709893406"/>
                  <c:y val="6.0640659417076602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4EDB-4DFD-B1F0-C5DE33391ECC}"/>
                </c:ext>
              </c:extLst>
            </c:dLbl>
            <c:dLbl>
              <c:idx val="4"/>
              <c:layout>
                <c:manualLayout>
                  <c:x val="-8.6602790722588252E-2"/>
                  <c:y val="-2.657568404045585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4EDB-4DFD-B1F0-C5DE33391ECC}"/>
                </c:ext>
              </c:extLst>
            </c:dLbl>
            <c:dLbl>
              <c:idx val="5"/>
              <c:layout>
                <c:manualLayout>
                  <c:x val="-4.2083132465584656E-2"/>
                  <c:y val="-5.5406667322928871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4EDB-4DFD-B1F0-C5DE33391ECC}"/>
                </c:ext>
              </c:extLst>
            </c:dLbl>
            <c:dLbl>
              <c:idx val="6"/>
              <c:layout>
                <c:manualLayout>
                  <c:x val="8.1757057153570095E-2"/>
                  <c:y val="-7.672826500228939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C-4EDB-4DFD-B1F0-C5DE33391ECC}"/>
                </c:ext>
              </c:extLst>
            </c:dLbl>
            <c:numFmt formatCode="0.00%" sourceLinked="0"/>
            <c:spPr>
              <a:noFill/>
              <a:ln w="25400">
                <a:noFill/>
              </a:ln>
            </c:spPr>
            <c:txPr>
              <a:bodyPr/>
              <a:lstStyle/>
              <a:p>
                <a:pPr>
                  <a:defRPr sz="1000" b="1" i="0" u="none" strike="noStrike" baseline="0">
                    <a:solidFill>
                      <a:srgbClr val="000000"/>
                    </a:solidFill>
                    <a:latin typeface="Verdana"/>
                    <a:ea typeface="Verdana"/>
                    <a:cs typeface="Verdana"/>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Graph!$B$201:$B$206</c:f>
              <c:strCache>
                <c:ptCount val="6"/>
                <c:pt idx="0">
                  <c:v>Wages</c:v>
                </c:pt>
                <c:pt idx="1">
                  <c:v>Benefits</c:v>
                </c:pt>
                <c:pt idx="2">
                  <c:v>Services</c:v>
                </c:pt>
                <c:pt idx="3">
                  <c:v>Materials</c:v>
                </c:pt>
                <c:pt idx="4">
                  <c:v>Capital</c:v>
                </c:pt>
                <c:pt idx="5">
                  <c:v>Other</c:v>
                </c:pt>
              </c:strCache>
            </c:strRef>
          </c:cat>
          <c:val>
            <c:numRef>
              <c:f>Graph!$G$201:$G$206</c:f>
              <c:numCache>
                <c:formatCode>"$"#,##0</c:formatCode>
                <c:ptCount val="6"/>
                <c:pt idx="0">
                  <c:v>4529120.9800000004</c:v>
                </c:pt>
                <c:pt idx="1">
                  <c:v>1801561</c:v>
                </c:pt>
                <c:pt idx="2">
                  <c:v>1173336.2</c:v>
                </c:pt>
                <c:pt idx="3">
                  <c:v>336942.68000000005</c:v>
                </c:pt>
                <c:pt idx="4">
                  <c:v>271529</c:v>
                </c:pt>
                <c:pt idx="5">
                  <c:v>166730</c:v>
                </c:pt>
              </c:numCache>
            </c:numRef>
          </c:val>
          <c:extLst>
            <c:ext xmlns:c16="http://schemas.microsoft.com/office/drawing/2014/chart" uri="{C3380CC4-5D6E-409C-BE32-E72D297353CC}">
              <c16:uniqueId val="{0000000D-4EDB-4DFD-B1F0-C5DE33391ECC}"/>
            </c:ext>
          </c:extLst>
        </c:ser>
        <c:dLbls>
          <c:showLegendKey val="0"/>
          <c:showVal val="0"/>
          <c:showCatName val="1"/>
          <c:showSerName val="0"/>
          <c:showPercent val="1"/>
          <c:showBubbleSize val="0"/>
          <c:showLeaderLines val="1"/>
        </c:dLbls>
      </c:pie3DChart>
      <c:spPr>
        <a:noFill/>
        <a:ln w="25400">
          <a:noFill/>
        </a:ln>
      </c:spPr>
    </c:plotArea>
    <c:plotVisOnly val="1"/>
    <c:dispBlanksAs val="zero"/>
    <c:showDLblsOverMax val="0"/>
  </c:chart>
  <c:spPr>
    <a:noFill/>
    <a:ln w="3175">
      <a:noFill/>
      <a:prstDash val="solid"/>
    </a:ln>
  </c:spPr>
  <c:txPr>
    <a:bodyPr/>
    <a:lstStyle/>
    <a:p>
      <a:pPr>
        <a:defRPr sz="800" b="0" i="0" u="none" strike="noStrike" baseline="0">
          <a:solidFill>
            <a:srgbClr val="000000"/>
          </a:solidFill>
          <a:latin typeface="Verdana"/>
          <a:ea typeface="Verdana"/>
          <a:cs typeface="Verdana"/>
        </a:defRPr>
      </a:pPr>
      <a:endParaRPr lang="en-US"/>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strRef>
          <c:f>Graph!$B$65</c:f>
          <c:strCache>
            <c:ptCount val="1"/>
            <c:pt idx="0">
              <c:v>Ending Cash Balance in True Cash Days</c:v>
            </c:pt>
          </c:strCache>
        </c:strRef>
      </c:tx>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Graph!$B$67</c:f>
              <c:strCache>
                <c:ptCount val="1"/>
                <c:pt idx="0">
                  <c:v>True Cash Days</c:v>
                </c:pt>
              </c:strCache>
            </c:strRef>
          </c:tx>
          <c:invertIfNegative val="0"/>
          <c:dLbls>
            <c:dLbl>
              <c:idx val="0"/>
              <c:layout>
                <c:manualLayout>
                  <c:x val="0"/>
                  <c:y val="6.24512099921935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911-4BED-84AD-B4E264806B67}"/>
                </c:ext>
              </c:extLst>
            </c:dLbl>
            <c:dLbl>
              <c:idx val="1"/>
              <c:layout>
                <c:manualLayout>
                  <c:x val="-1.8801408714053224E-3"/>
                  <c:y val="6.245120999219348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911-4BED-84AD-B4E264806B67}"/>
                </c:ext>
              </c:extLst>
            </c:dLbl>
            <c:dLbl>
              <c:idx val="2"/>
              <c:layout>
                <c:manualLayout>
                  <c:x val="-3.7602817428106449E-3"/>
                  <c:y val="7.806401249024200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911-4BED-84AD-B4E264806B67}"/>
                </c:ext>
              </c:extLst>
            </c:dLbl>
            <c:dLbl>
              <c:idx val="3"/>
              <c:layout>
                <c:manualLayout>
                  <c:x val="-6.8937702243976154E-17"/>
                  <c:y val="6.869633099141289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911-4BED-84AD-B4E264806B67}"/>
                </c:ext>
              </c:extLst>
            </c:dLbl>
            <c:dLbl>
              <c:idx val="4"/>
              <c:layout>
                <c:manualLayout>
                  <c:x val="0"/>
                  <c:y val="6.24512099921935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911-4BED-84AD-B4E264806B67}"/>
                </c:ext>
              </c:extLst>
            </c:dLbl>
            <c:dLbl>
              <c:idx val="5"/>
              <c:layout>
                <c:manualLayout>
                  <c:x val="-1.8801408714053224E-3"/>
                  <c:y val="6.245120999219357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911-4BED-84AD-B4E264806B67}"/>
                </c:ext>
              </c:extLst>
            </c:dLbl>
            <c:dLbl>
              <c:idx val="6"/>
              <c:layout>
                <c:manualLayout>
                  <c:x val="-1.8801408714053224E-3"/>
                  <c:y val="5.620608899297421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911-4BED-84AD-B4E264806B67}"/>
                </c:ext>
              </c:extLst>
            </c:dLbl>
            <c:dLbl>
              <c:idx val="7"/>
              <c:layout>
                <c:manualLayout>
                  <c:x val="-1.3787540448795231E-16"/>
                  <c:y val="6.24512099921935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911-4BED-84AD-B4E264806B67}"/>
                </c:ext>
              </c:extLst>
            </c:dLbl>
            <c:spPr>
              <a:noFill/>
              <a:ln>
                <a:noFill/>
              </a:ln>
              <a:effectLst/>
            </c:spPr>
            <c:txPr>
              <a:bodyPr wrap="square" lIns="38100" tIns="19050" rIns="38100" bIns="19050" anchor="ctr">
                <a:spAutoFit/>
              </a:bodyPr>
              <a:lstStyle/>
              <a:p>
                <a:pPr>
                  <a:defRPr b="1" i="0" baseline="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Graph!$C$66:$J$66</c:f>
              <c:strCache>
                <c:ptCount val="8"/>
                <c:pt idx="0">
                  <c:v>Act. 2020</c:v>
                </c:pt>
                <c:pt idx="1">
                  <c:v>Act. 2021</c:v>
                </c:pt>
                <c:pt idx="2">
                  <c:v>Act. 2022</c:v>
                </c:pt>
                <c:pt idx="3">
                  <c:v>Est. 2023</c:v>
                </c:pt>
                <c:pt idx="4">
                  <c:v>Est. 2024</c:v>
                </c:pt>
                <c:pt idx="5">
                  <c:v>Est. 2025</c:v>
                </c:pt>
                <c:pt idx="6">
                  <c:v>Est. 2026</c:v>
                </c:pt>
                <c:pt idx="7">
                  <c:v>Est. 2027</c:v>
                </c:pt>
              </c:strCache>
            </c:strRef>
          </c:cat>
          <c:val>
            <c:numRef>
              <c:f>Graph!$C$67:$J$67</c:f>
              <c:numCache>
                <c:formatCode>#,##0_);\(#,##0\)</c:formatCode>
                <c:ptCount val="8"/>
                <c:pt idx="0">
                  <c:v>58.795934181059422</c:v>
                </c:pt>
                <c:pt idx="1">
                  <c:v>50.704707301146328</c:v>
                </c:pt>
                <c:pt idx="2">
                  <c:v>108.45497630768578</c:v>
                </c:pt>
                <c:pt idx="3">
                  <c:v>167.83937362426792</c:v>
                </c:pt>
                <c:pt idx="4">
                  <c:v>202.44981023358923</c:v>
                </c:pt>
                <c:pt idx="5">
                  <c:v>226.74027142807324</c:v>
                </c:pt>
                <c:pt idx="6">
                  <c:v>244.22839539582571</c:v>
                </c:pt>
                <c:pt idx="7">
                  <c:v>240.67628118181671</c:v>
                </c:pt>
              </c:numCache>
            </c:numRef>
          </c:val>
          <c:extLst>
            <c:ext xmlns:c16="http://schemas.microsoft.com/office/drawing/2014/chart" uri="{C3380CC4-5D6E-409C-BE32-E72D297353CC}">
              <c16:uniqueId val="{00000008-E911-4BED-84AD-B4E264806B67}"/>
            </c:ext>
          </c:extLst>
        </c:ser>
        <c:dLbls>
          <c:showLegendKey val="0"/>
          <c:showVal val="1"/>
          <c:showCatName val="0"/>
          <c:showSerName val="0"/>
          <c:showPercent val="0"/>
          <c:showBubbleSize val="0"/>
        </c:dLbls>
        <c:gapWidth val="150"/>
        <c:shape val="box"/>
        <c:axId val="112921984"/>
        <c:axId val="112949504"/>
        <c:axId val="0"/>
      </c:bar3DChart>
      <c:catAx>
        <c:axId val="112921984"/>
        <c:scaling>
          <c:orientation val="minMax"/>
        </c:scaling>
        <c:delete val="0"/>
        <c:axPos val="b"/>
        <c:numFmt formatCode="General" sourceLinked="0"/>
        <c:majorTickMark val="out"/>
        <c:minorTickMark val="none"/>
        <c:tickLblPos val="nextTo"/>
        <c:crossAx val="112949504"/>
        <c:crosses val="autoZero"/>
        <c:auto val="1"/>
        <c:lblAlgn val="ctr"/>
        <c:lblOffset val="100"/>
        <c:noMultiLvlLbl val="0"/>
      </c:catAx>
      <c:valAx>
        <c:axId val="112949504"/>
        <c:scaling>
          <c:orientation val="minMax"/>
        </c:scaling>
        <c:delete val="0"/>
        <c:axPos val="l"/>
        <c:majorGridlines/>
        <c:numFmt formatCode="#,##0_);\(#,##0\)" sourceLinked="1"/>
        <c:majorTickMark val="out"/>
        <c:minorTickMark val="none"/>
        <c:tickLblPos val="nextTo"/>
        <c:crossAx val="112921984"/>
        <c:crosses val="autoZero"/>
        <c:crossBetween val="between"/>
      </c:valAx>
    </c:plotArea>
    <c:plotVisOnly val="1"/>
    <c:dispBlanksAs val="gap"/>
    <c:showDLblsOverMax val="0"/>
  </c:chart>
  <c:spPr>
    <a:noFill/>
  </c:sp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0.67393</cdr:x>
      <cdr:y>0.16131</cdr:y>
    </cdr:from>
    <cdr:to>
      <cdr:x>0.93091</cdr:x>
      <cdr:y>0.24378</cdr:y>
    </cdr:to>
    <cdr:sp macro="" textlink="">
      <cdr:nvSpPr>
        <cdr:cNvPr id="9217" name="Text Box 1"/>
        <cdr:cNvSpPr txBox="1">
          <a:spLocks xmlns:a="http://schemas.openxmlformats.org/drawingml/2006/main" noChangeArrowheads="1"/>
        </cdr:cNvSpPr>
      </cdr:nvSpPr>
      <cdr:spPr bwMode="auto">
        <a:xfrm xmlns:a="http://schemas.openxmlformats.org/drawingml/2006/main">
          <a:off x="5109639" y="920353"/>
          <a:ext cx="1948397" cy="470531"/>
        </a:xfrm>
        <a:prstGeom xmlns:a="http://schemas.openxmlformats.org/drawingml/2006/main" prst="rect">
          <a:avLst/>
        </a:prstGeom>
        <a:solidFill xmlns:a="http://schemas.openxmlformats.org/drawingml/2006/main">
          <a:srgbClr val="FFFFFF"/>
        </a:solidFill>
        <a:ln xmlns:a="http://schemas.openxmlformats.org/drawingml/2006/main" w="0">
          <a:noFill/>
          <a:miter lim="800000"/>
          <a:headEnd/>
          <a:tailEnd/>
        </a:ln>
        <a:effectLst xmlns:a="http://schemas.openxmlformats.org/drawingml/2006/main"/>
      </cdr:spPr>
      <cdr:txBody>
        <a:bodyPr xmlns:a="http://schemas.openxmlformats.org/drawingml/2006/main" wrap="square" lIns="27432" tIns="18288" rIns="27432" bIns="18288" anchor="ctr" upright="1">
          <a:noAutofit/>
        </a:bodyPr>
        <a:lstStyle xmlns:a="http://schemas.openxmlformats.org/drawingml/2006/main"/>
        <a:p xmlns:a="http://schemas.openxmlformats.org/drawingml/2006/main">
          <a:pPr algn="ctr" rtl="0">
            <a:defRPr sz="1000"/>
          </a:pPr>
          <a:fld id="{B5229A78-2608-4FC6-B8D3-FC87C2F4C5BA}" type="TxLink">
            <a:rPr lang="en-US" sz="900" b="1" i="0" u="none" strike="noStrike">
              <a:solidFill>
                <a:srgbClr val="0000FF"/>
              </a:solidFill>
              <a:latin typeface="Verdana"/>
              <a:ea typeface="Verdana"/>
              <a:cs typeface="Calibri"/>
            </a:rPr>
            <a:pPr algn="ctr" rtl="0">
              <a:defRPr sz="1000"/>
            </a:pPr>
            <a:t>Local Sources   60.19%</a:t>
          </a:fld>
          <a:endParaRPr lang="en-US" sz="900" b="1" i="0" strike="noStrike">
            <a:solidFill>
              <a:srgbClr val="0000FF"/>
            </a:solidFill>
            <a:latin typeface="Verdana"/>
            <a:ea typeface="Verdana"/>
            <a:cs typeface="Verdana"/>
          </a:endParaRPr>
        </a:p>
      </cdr:txBody>
    </cdr:sp>
  </cdr:relSizeAnchor>
  <cdr:relSizeAnchor xmlns:cdr="http://schemas.openxmlformats.org/drawingml/2006/chartDrawing">
    <cdr:from>
      <cdr:x>0.02679</cdr:x>
      <cdr:y>0.68879</cdr:y>
    </cdr:from>
    <cdr:to>
      <cdr:x>0.22525</cdr:x>
      <cdr:y>0.78982</cdr:y>
    </cdr:to>
    <cdr:sp macro="" textlink="">
      <cdr:nvSpPr>
        <cdr:cNvPr id="9218" name="Text Box 2"/>
        <cdr:cNvSpPr txBox="1">
          <a:spLocks xmlns:a="http://schemas.openxmlformats.org/drawingml/2006/main" noChangeArrowheads="1"/>
        </cdr:cNvSpPr>
      </cdr:nvSpPr>
      <cdr:spPr bwMode="auto">
        <a:xfrm xmlns:a="http://schemas.openxmlformats.org/drawingml/2006/main">
          <a:off x="203058" y="3929890"/>
          <a:ext cx="1504074" cy="576424"/>
        </a:xfrm>
        <a:prstGeom xmlns:a="http://schemas.openxmlformats.org/drawingml/2006/main" prst="rect">
          <a:avLst/>
        </a:prstGeom>
        <a:solidFill xmlns:a="http://schemas.openxmlformats.org/drawingml/2006/main">
          <a:srgbClr val="FFFFFF"/>
        </a:solidFill>
        <a:ln xmlns:a="http://schemas.openxmlformats.org/drawingml/2006/main" w="0">
          <a:noFill/>
          <a:miter lim="800000"/>
          <a:headEnd/>
          <a:tailEnd/>
        </a:ln>
        <a:effectLst xmlns:a="http://schemas.openxmlformats.org/drawingml/2006/main"/>
      </cdr:spPr>
      <cdr:txBody>
        <a:bodyPr xmlns:a="http://schemas.openxmlformats.org/drawingml/2006/main" wrap="square" lIns="27432" tIns="18288" rIns="27432" bIns="18288" anchor="ctr" upright="1">
          <a:noAutofit/>
        </a:bodyPr>
        <a:lstStyle xmlns:a="http://schemas.openxmlformats.org/drawingml/2006/main"/>
        <a:p xmlns:a="http://schemas.openxmlformats.org/drawingml/2006/main">
          <a:pPr algn="ctr" rtl="0">
            <a:defRPr sz="1000"/>
          </a:pPr>
          <a:fld id="{9CD5BA4F-E0F3-4D25-9E20-F2F474FE6504}" type="TxLink">
            <a:rPr lang="en-US" sz="900" b="1" i="0" u="none" strike="noStrike">
              <a:solidFill>
                <a:srgbClr val="FF0000"/>
              </a:solidFill>
              <a:latin typeface="Verdana"/>
              <a:ea typeface="Verdana"/>
              <a:cs typeface="Calibri"/>
            </a:rPr>
            <a:pPr algn="ctr" rtl="0">
              <a:defRPr sz="1000"/>
            </a:pPr>
            <a:t>State Sources  39.81%</a:t>
          </a:fld>
          <a:endParaRPr lang="en-US" sz="900" b="1" i="0" strike="noStrike">
            <a:solidFill>
              <a:srgbClr val="FF0000"/>
            </a:solidFill>
            <a:latin typeface="Verdana"/>
            <a:ea typeface="Verdana"/>
            <a:cs typeface="Verdana"/>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0.52749</cdr:x>
      <cdr:y>0.30197</cdr:y>
    </cdr:from>
    <cdr:to>
      <cdr:x>0.5535</cdr:x>
      <cdr:y>0.34827</cdr:y>
    </cdr:to>
    <cdr:sp macro="" textlink="">
      <cdr:nvSpPr>
        <cdr:cNvPr id="10241" name="Text Box 1"/>
        <cdr:cNvSpPr txBox="1">
          <a:spLocks xmlns:a="http://schemas.openxmlformats.org/drawingml/2006/main" noChangeArrowheads="1"/>
        </cdr:cNvSpPr>
      </cdr:nvSpPr>
      <cdr:spPr bwMode="auto">
        <a:xfrm xmlns:a="http://schemas.openxmlformats.org/drawingml/2006/main">
          <a:off x="2773545" y="1235512"/>
          <a:ext cx="105120" cy="190612"/>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0.52749</cdr:x>
      <cdr:y>0.30197</cdr:y>
    </cdr:from>
    <cdr:to>
      <cdr:x>0.5535</cdr:x>
      <cdr:y>0.34827</cdr:y>
    </cdr:to>
    <cdr:sp macro="" textlink="">
      <cdr:nvSpPr>
        <cdr:cNvPr id="2" name="Text Box 1"/>
        <cdr:cNvSpPr txBox="1">
          <a:spLocks xmlns:a="http://schemas.openxmlformats.org/drawingml/2006/main" noChangeArrowheads="1"/>
        </cdr:cNvSpPr>
      </cdr:nvSpPr>
      <cdr:spPr bwMode="auto">
        <a:xfrm xmlns:a="http://schemas.openxmlformats.org/drawingml/2006/main">
          <a:off x="2773545" y="1235512"/>
          <a:ext cx="105120" cy="190612"/>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0.52849</cdr:x>
      <cdr:y>0.36416</cdr:y>
    </cdr:from>
    <cdr:to>
      <cdr:x>0.7196</cdr:x>
      <cdr:y>0.56877</cdr:y>
    </cdr:to>
    <cdr:sp macro="" textlink="">
      <cdr:nvSpPr>
        <cdr:cNvPr id="4" name="Text Box 1"/>
        <cdr:cNvSpPr txBox="1">
          <a:spLocks xmlns:a="http://schemas.openxmlformats.org/drawingml/2006/main" noChangeArrowheads="1"/>
        </cdr:cNvSpPr>
      </cdr:nvSpPr>
      <cdr:spPr bwMode="auto">
        <a:xfrm xmlns:a="http://schemas.openxmlformats.org/drawingml/2006/main">
          <a:off x="3946525" y="1612900"/>
          <a:ext cx="1427197" cy="906234"/>
        </a:xfrm>
        <a:prstGeom xmlns:a="http://schemas.openxmlformats.org/drawingml/2006/main" prst="rect">
          <a:avLst/>
        </a:prstGeom>
        <a:noFill xmlns:a="http://schemas.openxmlformats.org/drawingml/2006/main"/>
        <a:ln xmlns:a="http://schemas.openxmlformats.org/drawingml/2006/main" w="1">
          <a:noFill/>
          <a:miter lim="800000"/>
          <a:headEnd/>
          <a:tailEnd/>
        </a:ln>
      </cdr:spPr>
      <cdr:txBody>
        <a:bodyPr xmlns:a="http://schemas.openxmlformats.org/drawingml/2006/main" wrap="square" lIns="18288" tIns="18288" rIns="18288" bIns="18288" anchor="ctr" upright="1"/>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rtl="0">
            <a:defRPr sz="1000"/>
          </a:pPr>
          <a:r>
            <a:rPr lang="en-US" sz="900" b="1" i="0" strike="noStrike">
              <a:solidFill>
                <a:srgbClr val="FFFFFF"/>
              </a:solidFill>
              <a:latin typeface="Verdana"/>
              <a:ea typeface="Verdana"/>
              <a:cs typeface="Verdana"/>
            </a:rPr>
            <a:t>Salaries, OT, subs, </a:t>
          </a:r>
        </a:p>
        <a:p xmlns:a="http://schemas.openxmlformats.org/drawingml/2006/main">
          <a:pPr algn="ctr" rtl="0">
            <a:defRPr sz="1000"/>
          </a:pPr>
          <a:r>
            <a:rPr lang="en-US" sz="900" b="1" i="0" strike="noStrike">
              <a:solidFill>
                <a:srgbClr val="FFFFFF"/>
              </a:solidFill>
              <a:latin typeface="Verdana"/>
              <a:ea typeface="Verdana"/>
              <a:cs typeface="Verdana"/>
            </a:rPr>
            <a:t>sick leave, vacation</a:t>
          </a:r>
        </a:p>
      </cdr:txBody>
    </cdr:sp>
  </cdr:relSizeAnchor>
  <cdr:relSizeAnchor xmlns:cdr="http://schemas.openxmlformats.org/drawingml/2006/chartDrawing">
    <cdr:from>
      <cdr:x>0.21458</cdr:x>
      <cdr:y>0.47232</cdr:y>
    </cdr:from>
    <cdr:to>
      <cdr:x>0.44078</cdr:x>
      <cdr:y>0.54401</cdr:y>
    </cdr:to>
    <cdr:sp macro="" textlink="">
      <cdr:nvSpPr>
        <cdr:cNvPr id="5" name="Text Box 3"/>
        <cdr:cNvSpPr txBox="1">
          <a:spLocks xmlns:a="http://schemas.openxmlformats.org/drawingml/2006/main" noChangeArrowheads="1"/>
        </cdr:cNvSpPr>
      </cdr:nvSpPr>
      <cdr:spPr bwMode="auto">
        <a:xfrm xmlns:a="http://schemas.openxmlformats.org/drawingml/2006/main">
          <a:off x="1601712" y="2091954"/>
          <a:ext cx="1688453" cy="317524"/>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wrap="square" lIns="18288" tIns="18288" rIns="18288" bIns="18288" anchor="ctr" upright="1">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rtl="0">
            <a:defRPr sz="1000"/>
          </a:pPr>
          <a:r>
            <a:rPr lang="en-US" sz="900" b="1" i="0" strike="noStrike">
              <a:solidFill>
                <a:srgbClr val="FFFFFF"/>
              </a:solidFill>
              <a:latin typeface="Verdana"/>
              <a:ea typeface="Verdana"/>
              <a:cs typeface="Verdana"/>
            </a:rPr>
            <a:t>Utilities,  </a:t>
          </a:r>
        </a:p>
        <a:p xmlns:a="http://schemas.openxmlformats.org/drawingml/2006/main">
          <a:pPr algn="ctr" rtl="0">
            <a:defRPr sz="1000"/>
          </a:pPr>
          <a:r>
            <a:rPr lang="en-US" sz="900" b="1" i="0" strike="noStrike">
              <a:solidFill>
                <a:srgbClr val="FFFFFF"/>
              </a:solidFill>
              <a:latin typeface="Verdana"/>
              <a:ea typeface="Verdana"/>
              <a:cs typeface="Verdana"/>
            </a:rPr>
            <a:t>Tuition, OT/PT Services</a:t>
          </a:r>
        </a:p>
      </cdr:txBody>
    </cdr:sp>
  </cdr:relSizeAnchor>
  <cdr:relSizeAnchor xmlns:cdr="http://schemas.openxmlformats.org/drawingml/2006/chartDrawing">
    <cdr:from>
      <cdr:x>0.35838</cdr:x>
      <cdr:y>0.63226</cdr:y>
    </cdr:from>
    <cdr:to>
      <cdr:x>0.49667</cdr:x>
      <cdr:y>0.71809</cdr:y>
    </cdr:to>
    <cdr:sp macro="" textlink="">
      <cdr:nvSpPr>
        <cdr:cNvPr id="7" name="Text Box 2"/>
        <cdr:cNvSpPr txBox="1">
          <a:spLocks xmlns:a="http://schemas.openxmlformats.org/drawingml/2006/main" noChangeArrowheads="1"/>
        </cdr:cNvSpPr>
      </cdr:nvSpPr>
      <cdr:spPr bwMode="auto">
        <a:xfrm xmlns:a="http://schemas.openxmlformats.org/drawingml/2006/main">
          <a:off x="2675067" y="2800338"/>
          <a:ext cx="1032256" cy="380152"/>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wrap="none" lIns="18288" tIns="18288" rIns="18288" bIns="18288" anchor="ctr" upright="1">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rtl="0">
            <a:defRPr sz="1000"/>
          </a:pPr>
          <a:r>
            <a:rPr lang="en-US" sz="800" b="1" i="0" strike="noStrike">
              <a:solidFill>
                <a:srgbClr val="FFFFFF"/>
              </a:solidFill>
              <a:latin typeface="Verdana"/>
              <a:ea typeface="Verdana"/>
              <a:cs typeface="Verdana"/>
            </a:rPr>
            <a:t>Health insurances,</a:t>
          </a:r>
        </a:p>
        <a:p xmlns:a="http://schemas.openxmlformats.org/drawingml/2006/main">
          <a:pPr algn="ctr" rtl="0">
            <a:defRPr sz="1000"/>
          </a:pPr>
          <a:r>
            <a:rPr lang="en-US" sz="800" b="1" i="0" strike="noStrike">
              <a:solidFill>
                <a:srgbClr val="FFFFFF"/>
              </a:solidFill>
              <a:latin typeface="Verdana"/>
              <a:ea typeface="Verdana"/>
              <a:cs typeface="Verdana"/>
            </a:rPr>
            <a:t> STRS, SERS, </a:t>
          </a:r>
        </a:p>
        <a:p xmlns:a="http://schemas.openxmlformats.org/drawingml/2006/main">
          <a:pPr algn="ctr" rtl="0">
            <a:defRPr sz="1000"/>
          </a:pPr>
          <a:r>
            <a:rPr lang="en-US" sz="800" b="1" i="0" strike="noStrike">
              <a:solidFill>
                <a:srgbClr val="FFFFFF"/>
              </a:solidFill>
              <a:latin typeface="Verdana"/>
              <a:ea typeface="Verdana"/>
              <a:cs typeface="Verdana"/>
            </a:rPr>
            <a:t>W/Comp</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2A959-F778-4AB1-BA93-657CE6E8CE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1CF1CE-2D45-463B-A5E2-9312B3C1B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BCB901-FB77-476B-8E3C-0618D694212A}"/>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5" name="Footer Placeholder 4">
            <a:extLst>
              <a:ext uri="{FF2B5EF4-FFF2-40B4-BE49-F238E27FC236}">
                <a16:creationId xmlns:a16="http://schemas.microsoft.com/office/drawing/2014/main" id="{79F8CFD4-B775-40F4-AA4A-2560E49138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503F0D-20BE-446C-B3B2-39533854D8CE}"/>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3790549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C9FD2-588D-4DF2-8F51-51EF37F80C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8E1CF01-60D5-4772-A0EC-A328260A7DB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7359FD-2087-460E-BCF2-50FF8CC4D7C7}"/>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5" name="Footer Placeholder 4">
            <a:extLst>
              <a:ext uri="{FF2B5EF4-FFF2-40B4-BE49-F238E27FC236}">
                <a16:creationId xmlns:a16="http://schemas.microsoft.com/office/drawing/2014/main" id="{3C89DAC1-4E70-4E40-9951-4A0BD196C5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A1914E-0CC3-449A-88B0-62D84E337B80}"/>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515835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77E3D0-CA86-4BFA-B174-F7827C1D459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F499801-FDE4-4959-B326-6074A5449C0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B715B7B-B740-4F29-8561-F0B275634D4A}"/>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5" name="Footer Placeholder 4">
            <a:extLst>
              <a:ext uri="{FF2B5EF4-FFF2-40B4-BE49-F238E27FC236}">
                <a16:creationId xmlns:a16="http://schemas.microsoft.com/office/drawing/2014/main" id="{64659122-FBE4-41CF-B9F6-FEFF4F3D04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9C3DABA-8FF1-497F-AB95-C0C955563E68}"/>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134960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9B0E9-3699-45B8-930C-0E733C3984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83D6EE-8C16-434F-9FB3-10230FDEC5D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D1C04D-CD76-4012-A641-A948DABBC540}"/>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5" name="Footer Placeholder 4">
            <a:extLst>
              <a:ext uri="{FF2B5EF4-FFF2-40B4-BE49-F238E27FC236}">
                <a16:creationId xmlns:a16="http://schemas.microsoft.com/office/drawing/2014/main" id="{1369BAA4-CA06-4526-B39C-99943CB3230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DEA4E8-0FEA-4033-BA26-BFC54912614E}"/>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3672948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F6FD4-6BE6-41CC-BBCD-BBF1643CF3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B15A47-BC5F-42B3-A462-A7E198C0B2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39A899C-9D27-4FE9-9D8D-7DAC3C60D845}"/>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5" name="Footer Placeholder 4">
            <a:extLst>
              <a:ext uri="{FF2B5EF4-FFF2-40B4-BE49-F238E27FC236}">
                <a16:creationId xmlns:a16="http://schemas.microsoft.com/office/drawing/2014/main" id="{68E5CE9D-DEDB-4B5B-9427-60E3DE25DB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9AD176-35D3-4209-B949-19DE96D37F8C}"/>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869698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EEEEA-3A3C-463B-97C4-581DE90A0A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1F43ED4-8F7B-420B-8076-ECE371B3ABA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E83F49E-5C21-4073-BA73-F7D95AA8700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4E76EDF-5080-4AEF-8CF9-EEE52FE0EBF5}"/>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6" name="Footer Placeholder 5">
            <a:extLst>
              <a:ext uri="{FF2B5EF4-FFF2-40B4-BE49-F238E27FC236}">
                <a16:creationId xmlns:a16="http://schemas.microsoft.com/office/drawing/2014/main" id="{7BF5A464-0E4B-45BA-941A-CB9BD95BD3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EEBFC1-3F57-4D4B-8BDE-641A8FF21201}"/>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1159145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3F2ED-CE48-44D6-A668-C066B5B2722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E1801C7-EDCA-4FF7-870D-2661DE51C7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5ACE751-C928-4461-BFF3-352AF71D76F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6E17477-32A3-4C6C-A087-0ABCBF7738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8796F8A-1116-4BB3-A7B5-0E07D3DF6DB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4B7F96-CB56-4F10-96B8-71FB6CA45AD9}"/>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8" name="Footer Placeholder 7">
            <a:extLst>
              <a:ext uri="{FF2B5EF4-FFF2-40B4-BE49-F238E27FC236}">
                <a16:creationId xmlns:a16="http://schemas.microsoft.com/office/drawing/2014/main" id="{A47CDB58-2C0C-4D44-93DB-E77EF2813D8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3FF305-887E-4C2C-8707-7C157838ADFA}"/>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904886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855CC-E313-4F07-9D01-8582D4AEBE2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BB9129A-29EC-44FA-BFB9-4EA49D37767E}"/>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4" name="Footer Placeholder 3">
            <a:extLst>
              <a:ext uri="{FF2B5EF4-FFF2-40B4-BE49-F238E27FC236}">
                <a16:creationId xmlns:a16="http://schemas.microsoft.com/office/drawing/2014/main" id="{3C05CA3E-775E-4735-A864-B58EB6435B2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852522-D013-45C3-A5FB-EDA69A7BE1DD}"/>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4867514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B7C96B-C8AE-449E-BDE1-D243D8EE6006}"/>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3" name="Footer Placeholder 2">
            <a:extLst>
              <a:ext uri="{FF2B5EF4-FFF2-40B4-BE49-F238E27FC236}">
                <a16:creationId xmlns:a16="http://schemas.microsoft.com/office/drawing/2014/main" id="{C47D4ED2-4854-4474-8409-DD35E92430C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89D818-15A1-472A-9854-4341CC13DA8A}"/>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934140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04A6F-FC09-40FB-8DDE-B7C1BAEDA9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99D3B23-34B1-4237-8D25-3E2CF48ADA3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FF2F01-0F4D-40E6-9EEF-CBBD61CAD1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9F568CE-3A2C-43AB-B12C-755106DF9FBB}"/>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6" name="Footer Placeholder 5">
            <a:extLst>
              <a:ext uri="{FF2B5EF4-FFF2-40B4-BE49-F238E27FC236}">
                <a16:creationId xmlns:a16="http://schemas.microsoft.com/office/drawing/2014/main" id="{1B599B48-6669-4DCE-BB32-EFA8FE48F3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E9DD7D-7CDE-420C-A7F7-A6EA6AC14CC7}"/>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480646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3FB41-80F2-4B12-B66B-182FE916E4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D47A81E-DF57-4FF5-90FA-55C4C1E6ADA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D24AD82-F2C5-44E4-A246-0B7BCA72F9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BB3FF6A-5808-4A0B-AA75-76A39C9484ED}"/>
              </a:ext>
            </a:extLst>
          </p:cNvPr>
          <p:cNvSpPr>
            <a:spLocks noGrp="1"/>
          </p:cNvSpPr>
          <p:nvPr>
            <p:ph type="dt" sz="half" idx="10"/>
          </p:nvPr>
        </p:nvSpPr>
        <p:spPr/>
        <p:txBody>
          <a:bodyPr/>
          <a:lstStyle/>
          <a:p>
            <a:fld id="{4E1A1C79-A3F8-42CF-8728-F8930FA29EF6}" type="datetimeFigureOut">
              <a:rPr lang="en-US" smtClean="0"/>
              <a:t>5/10/2023</a:t>
            </a:fld>
            <a:endParaRPr lang="en-US"/>
          </a:p>
        </p:txBody>
      </p:sp>
      <p:sp>
        <p:nvSpPr>
          <p:cNvPr id="6" name="Footer Placeholder 5">
            <a:extLst>
              <a:ext uri="{FF2B5EF4-FFF2-40B4-BE49-F238E27FC236}">
                <a16:creationId xmlns:a16="http://schemas.microsoft.com/office/drawing/2014/main" id="{E154C63D-F026-4B40-99D5-1DB322B3D8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ABDB3E-0B17-458D-BE4D-41709CEC2D47}"/>
              </a:ext>
            </a:extLst>
          </p:cNvPr>
          <p:cNvSpPr>
            <a:spLocks noGrp="1"/>
          </p:cNvSpPr>
          <p:nvPr>
            <p:ph type="sldNum" sz="quarter" idx="12"/>
          </p:nvPr>
        </p:nvSpPr>
        <p:spPr/>
        <p:txBody>
          <a:bodyPr/>
          <a:lstStyle/>
          <a:p>
            <a:fld id="{F083CB41-617E-46DB-B6DB-C46C45F216AC}" type="slidenum">
              <a:rPr lang="en-US" smtClean="0"/>
              <a:t>‹#›</a:t>
            </a:fld>
            <a:endParaRPr lang="en-US"/>
          </a:p>
        </p:txBody>
      </p:sp>
    </p:spTree>
    <p:extLst>
      <p:ext uri="{BB962C8B-B14F-4D97-AF65-F5344CB8AC3E}">
        <p14:creationId xmlns:p14="http://schemas.microsoft.com/office/powerpoint/2010/main" val="2829599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471DEE6-BA6E-4638-8161-A1CD897D8F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70631E-ED6C-48E8-9E67-17753002FB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4879EC-FE14-47DB-BB64-334022E8701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1A1C79-A3F8-42CF-8728-F8930FA29EF6}" type="datetimeFigureOut">
              <a:rPr lang="en-US" smtClean="0"/>
              <a:t>5/10/2023</a:t>
            </a:fld>
            <a:endParaRPr lang="en-US"/>
          </a:p>
        </p:txBody>
      </p:sp>
      <p:sp>
        <p:nvSpPr>
          <p:cNvPr id="5" name="Footer Placeholder 4">
            <a:extLst>
              <a:ext uri="{FF2B5EF4-FFF2-40B4-BE49-F238E27FC236}">
                <a16:creationId xmlns:a16="http://schemas.microsoft.com/office/drawing/2014/main" id="{4176BD8D-5B51-4B1C-8337-5E3E5D0CAD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093C94D-A5EF-4B01-8290-824266ADC9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83CB41-617E-46DB-B6DB-C46C45F216AC}" type="slidenum">
              <a:rPr lang="en-US" smtClean="0"/>
              <a:t>‹#›</a:t>
            </a:fld>
            <a:endParaRPr lang="en-US"/>
          </a:p>
        </p:txBody>
      </p:sp>
    </p:spTree>
    <p:extLst>
      <p:ext uri="{BB962C8B-B14F-4D97-AF65-F5344CB8AC3E}">
        <p14:creationId xmlns:p14="http://schemas.microsoft.com/office/powerpoint/2010/main" val="14306706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219201"/>
            <a:ext cx="9144000" cy="1734758"/>
          </a:xfrm>
        </p:spPr>
        <p:txBody>
          <a:bodyPr>
            <a:normAutofit lnSpcReduction="10000"/>
          </a:bodyPr>
          <a:lstStyle/>
          <a:p>
            <a:r>
              <a:rPr lang="en-US" dirty="0"/>
              <a:t>General Fund </a:t>
            </a:r>
          </a:p>
          <a:p>
            <a:r>
              <a:rPr lang="en-US" dirty="0"/>
              <a:t>Five – Year Forecast</a:t>
            </a:r>
          </a:p>
          <a:p>
            <a:r>
              <a:rPr lang="en-US" dirty="0"/>
              <a:t>July 1, 2020 Through June 30, 2027</a:t>
            </a:r>
          </a:p>
          <a:p>
            <a:r>
              <a:rPr lang="en-US" dirty="0"/>
              <a:t>May 22, 2023</a:t>
            </a:r>
          </a:p>
        </p:txBody>
      </p:sp>
      <p:sp>
        <p:nvSpPr>
          <p:cNvPr id="12" name="TextBox 11">
            <a:extLst>
              <a:ext uri="{FF2B5EF4-FFF2-40B4-BE49-F238E27FC236}">
                <a16:creationId xmlns:a16="http://schemas.microsoft.com/office/drawing/2014/main" id="{49115802-E92E-4B7D-83F8-79D65D2E1874}"/>
              </a:ext>
            </a:extLst>
          </p:cNvPr>
          <p:cNvSpPr txBox="1"/>
          <p:nvPr/>
        </p:nvSpPr>
        <p:spPr>
          <a:xfrm>
            <a:off x="1588654" y="5855855"/>
            <a:ext cx="9143999" cy="369332"/>
          </a:xfrm>
          <a:prstGeom prst="rect">
            <a:avLst/>
          </a:prstGeom>
          <a:noFill/>
        </p:spPr>
        <p:txBody>
          <a:bodyPr wrap="square" rtlCol="0">
            <a:spAutoFit/>
          </a:bodyPr>
          <a:lstStyle/>
          <a:p>
            <a:pPr algn="ctr"/>
            <a:r>
              <a:rPr lang="en-US" dirty="0"/>
              <a:t>Presented by: Matthew Cordes, Treasurer/CFO</a:t>
            </a:r>
          </a:p>
        </p:txBody>
      </p:sp>
      <p:pic>
        <p:nvPicPr>
          <p:cNvPr id="14" name="Picture 13">
            <a:extLst>
              <a:ext uri="{FF2B5EF4-FFF2-40B4-BE49-F238E27FC236}">
                <a16:creationId xmlns:a16="http://schemas.microsoft.com/office/drawing/2014/main" id="{DA6CA0B7-6DF1-4F9C-B895-FA3C672811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3407" y="2953958"/>
            <a:ext cx="2653394" cy="2024442"/>
          </a:xfrm>
          <a:prstGeom prst="rect">
            <a:avLst/>
          </a:prstGeom>
        </p:spPr>
      </p:pic>
    </p:spTree>
    <p:extLst>
      <p:ext uri="{BB962C8B-B14F-4D97-AF65-F5344CB8AC3E}">
        <p14:creationId xmlns:p14="http://schemas.microsoft.com/office/powerpoint/2010/main" val="33051137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3195639"/>
            <a:ext cx="9144000" cy="655926"/>
          </a:xfrm>
          <a:solidFill>
            <a:schemeClr val="tx1"/>
          </a:solidFill>
        </p:spPr>
        <p:txBody>
          <a:bodyPr>
            <a:normAutofit fontScale="85000" lnSpcReduction="10000"/>
          </a:bodyPr>
          <a:lstStyle/>
          <a:p>
            <a:r>
              <a:rPr lang="en-US" sz="4400" dirty="0">
                <a:solidFill>
                  <a:schemeClr val="bg1"/>
                </a:solidFill>
              </a:rPr>
              <a:t>General Fund Expenditures &amp; Assumptions</a:t>
            </a:r>
          </a:p>
        </p:txBody>
      </p:sp>
    </p:spTree>
    <p:extLst>
      <p:ext uri="{BB962C8B-B14F-4D97-AF65-F5344CB8AC3E}">
        <p14:creationId xmlns:p14="http://schemas.microsoft.com/office/powerpoint/2010/main" val="759701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General Fund Expenditures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965055"/>
          </a:xfrm>
        </p:spPr>
        <p:txBody>
          <a:bodyPr/>
          <a:lstStyle/>
          <a:p>
            <a:r>
              <a:rPr lang="en-US" dirty="0"/>
              <a:t>FY23 – WHERE THE MONEY GOES: $8,279,220 </a:t>
            </a:r>
          </a:p>
        </p:txBody>
      </p:sp>
      <p:graphicFrame>
        <p:nvGraphicFramePr>
          <p:cNvPr id="6" name="Chart 5">
            <a:extLst>
              <a:ext uri="{FF2B5EF4-FFF2-40B4-BE49-F238E27FC236}">
                <a16:creationId xmlns:a16="http://schemas.microsoft.com/office/drawing/2014/main" id="{00000000-0008-0000-0B00-000007000000}"/>
              </a:ext>
            </a:extLst>
          </p:cNvPr>
          <p:cNvGraphicFramePr>
            <a:graphicFrameLocks/>
          </p:cNvGraphicFramePr>
          <p:nvPr>
            <p:extLst>
              <p:ext uri="{D42A27DB-BD31-4B8C-83A1-F6EECF244321}">
                <p14:modId xmlns:p14="http://schemas.microsoft.com/office/powerpoint/2010/main" val="53767668"/>
              </p:ext>
            </p:extLst>
          </p:nvPr>
        </p:nvGraphicFramePr>
        <p:xfrm>
          <a:off x="2032000" y="1923255"/>
          <a:ext cx="8220364" cy="46805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685454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Expenditure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4821526"/>
          </a:xfrm>
        </p:spPr>
        <p:txBody>
          <a:bodyPr>
            <a:normAutofit/>
          </a:bodyPr>
          <a:lstStyle/>
          <a:p>
            <a:pPr algn="l"/>
            <a:r>
              <a:rPr lang="en-US" dirty="0"/>
              <a:t>Expenditures:</a:t>
            </a:r>
          </a:p>
          <a:p>
            <a:pPr marL="342900" indent="-342900" algn="l">
              <a:buFont typeface="Arial" panose="020B0604020202020204" pitchFamily="34" charset="0"/>
              <a:buChar char="•"/>
            </a:pPr>
            <a:r>
              <a:rPr lang="en-US" dirty="0"/>
              <a:t>Personnel Services (Line 3.010) = $4,529,121</a:t>
            </a:r>
          </a:p>
          <a:p>
            <a:pPr marL="800100" lvl="1" indent="-342900" algn="l">
              <a:buFont typeface="Arial" panose="020B0604020202020204" pitchFamily="34" charset="0"/>
              <a:buChar char="•"/>
            </a:pPr>
            <a:r>
              <a:rPr lang="en-US" dirty="0"/>
              <a:t>Increased from FY22 due to the return of ESSER expenses to the General Fund</a:t>
            </a:r>
          </a:p>
          <a:p>
            <a:pPr marL="800100" lvl="1" indent="-342900" algn="l">
              <a:buFont typeface="Arial" panose="020B0604020202020204" pitchFamily="34" charset="0"/>
              <a:buChar char="•"/>
            </a:pPr>
            <a:r>
              <a:rPr lang="en-US" dirty="0"/>
              <a:t>Further forecasted increases are due to column changes, steps, and estimated base increases.</a:t>
            </a:r>
          </a:p>
          <a:p>
            <a:pPr marL="342900" indent="-342900" algn="l">
              <a:buFont typeface="Arial" panose="020B0604020202020204" pitchFamily="34" charset="0"/>
              <a:buChar char="•"/>
            </a:pPr>
            <a:r>
              <a:rPr lang="en-US" dirty="0"/>
              <a:t>Employees’ Retirement/Insurance Benefits (Line 3.020) = $1,801,561</a:t>
            </a:r>
          </a:p>
          <a:p>
            <a:pPr marL="800100" lvl="1" indent="-342900" algn="l">
              <a:buFont typeface="Arial" panose="020B0604020202020204" pitchFamily="34" charset="0"/>
              <a:buChar char="•"/>
            </a:pPr>
            <a:r>
              <a:rPr lang="en-US" dirty="0"/>
              <a:t>Received a Health/Dental/Vision insurance holiday in FY23</a:t>
            </a:r>
          </a:p>
          <a:p>
            <a:pPr marL="800100" lvl="1" indent="-342900" algn="l">
              <a:buFont typeface="Arial" panose="020B0604020202020204" pitchFamily="34" charset="0"/>
              <a:buChar char="•"/>
            </a:pPr>
            <a:r>
              <a:rPr lang="en-US" dirty="0"/>
              <a:t>No further holidays are assumed </a:t>
            </a:r>
          </a:p>
          <a:p>
            <a:pPr marL="800100" lvl="1" indent="-342900" algn="l">
              <a:buFont typeface="Arial" panose="020B0604020202020204" pitchFamily="34" charset="0"/>
              <a:buChar char="•"/>
            </a:pPr>
            <a:r>
              <a:rPr lang="en-US" dirty="0"/>
              <a:t>6% annual premium increases assumed for the remainder of the forecast</a:t>
            </a:r>
          </a:p>
          <a:p>
            <a:pPr marL="342900" indent="-342900" algn="l">
              <a:buFont typeface="Arial" panose="020B0604020202020204" pitchFamily="34" charset="0"/>
              <a:buChar char="•"/>
            </a:pPr>
            <a:r>
              <a:rPr lang="en-US" dirty="0"/>
              <a:t>Purchased Services (Line 3.030) = $1,173,336</a:t>
            </a:r>
          </a:p>
          <a:p>
            <a:pPr marL="800100" lvl="1" indent="-342900" algn="l">
              <a:buFont typeface="Arial" panose="020B0604020202020204" pitchFamily="34" charset="0"/>
              <a:buChar char="•"/>
            </a:pPr>
            <a:r>
              <a:rPr lang="en-US" dirty="0"/>
              <a:t>Projecting a 2% annual increase for maintenance and repairs.</a:t>
            </a:r>
          </a:p>
        </p:txBody>
      </p:sp>
    </p:spTree>
    <p:extLst>
      <p:ext uri="{BB962C8B-B14F-4D97-AF65-F5344CB8AC3E}">
        <p14:creationId xmlns:p14="http://schemas.microsoft.com/office/powerpoint/2010/main" val="3506558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Expenditure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4821526"/>
          </a:xfrm>
        </p:spPr>
        <p:txBody>
          <a:bodyPr>
            <a:normAutofit/>
          </a:bodyPr>
          <a:lstStyle/>
          <a:p>
            <a:pPr algn="l"/>
            <a:r>
              <a:rPr lang="en-US" dirty="0"/>
              <a:t>Expenditures cont.:</a:t>
            </a:r>
          </a:p>
          <a:p>
            <a:pPr marL="342900" indent="-342900" algn="l">
              <a:buFont typeface="Arial" panose="020B0604020202020204" pitchFamily="34" charset="0"/>
              <a:buChar char="•"/>
            </a:pPr>
            <a:r>
              <a:rPr lang="en-US" dirty="0"/>
              <a:t>Supplies and Materials (Line 3.040) = $336,943</a:t>
            </a:r>
          </a:p>
          <a:p>
            <a:pPr marL="800100" lvl="1" indent="-342900" algn="l">
              <a:buFont typeface="Arial" panose="020B0604020202020204" pitchFamily="34" charset="0"/>
              <a:buChar char="•"/>
            </a:pPr>
            <a:r>
              <a:rPr lang="en-US" dirty="0"/>
              <a:t>Projecting a 2% annual increase</a:t>
            </a:r>
          </a:p>
          <a:p>
            <a:pPr marL="342900" indent="-342900" algn="l">
              <a:buFont typeface="Arial" panose="020B0604020202020204" pitchFamily="34" charset="0"/>
              <a:buChar char="•"/>
            </a:pPr>
            <a:r>
              <a:rPr lang="en-US" dirty="0"/>
              <a:t>Capital Outlay (Line 3.050) = $271,529</a:t>
            </a:r>
          </a:p>
          <a:p>
            <a:pPr marL="800100" lvl="1" indent="-342900" algn="l">
              <a:buFont typeface="Arial" panose="020B0604020202020204" pitchFamily="34" charset="0"/>
              <a:buChar char="•"/>
            </a:pPr>
            <a:r>
              <a:rPr lang="en-US" dirty="0"/>
              <a:t>FY23 had 1 time costs for Gym fans of $60,000 and Bus purchases of $90,000</a:t>
            </a:r>
          </a:p>
          <a:p>
            <a:pPr marL="800100" lvl="1" indent="-342900" algn="l">
              <a:buFont typeface="Arial" panose="020B0604020202020204" pitchFamily="34" charset="0"/>
              <a:buChar char="•"/>
            </a:pPr>
            <a:r>
              <a:rPr lang="en-US" dirty="0"/>
              <a:t>Overall inflation rate of 3% assumed for the rest of the forecast</a:t>
            </a:r>
          </a:p>
          <a:p>
            <a:pPr marL="342900" indent="-342900" algn="l">
              <a:buFont typeface="Arial" panose="020B0604020202020204" pitchFamily="34" charset="0"/>
              <a:buChar char="•"/>
            </a:pPr>
            <a:r>
              <a:rPr lang="en-US" dirty="0"/>
              <a:t>Other Objects (Line 4.300) = $166,730</a:t>
            </a:r>
          </a:p>
          <a:p>
            <a:pPr marL="800100" lvl="1" indent="-342900" algn="l">
              <a:buFont typeface="Arial" panose="020B0604020202020204" pitchFamily="34" charset="0"/>
              <a:buChar char="•"/>
            </a:pPr>
            <a:r>
              <a:rPr lang="en-US" dirty="0"/>
              <a:t>Projecting a 1.5% annual increase for County Auditor and Treasurer Fees and a 2% annual increase for all other expenses for the forecast.</a:t>
            </a:r>
          </a:p>
        </p:txBody>
      </p:sp>
    </p:spTree>
    <p:extLst>
      <p:ext uri="{BB962C8B-B14F-4D97-AF65-F5344CB8AC3E}">
        <p14:creationId xmlns:p14="http://schemas.microsoft.com/office/powerpoint/2010/main" val="378481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3195639"/>
            <a:ext cx="9144000" cy="655926"/>
          </a:xfrm>
          <a:solidFill>
            <a:schemeClr val="tx1"/>
          </a:solidFill>
        </p:spPr>
        <p:txBody>
          <a:bodyPr>
            <a:normAutofit lnSpcReduction="10000"/>
          </a:bodyPr>
          <a:lstStyle/>
          <a:p>
            <a:r>
              <a:rPr lang="en-US" sz="4400" dirty="0">
                <a:solidFill>
                  <a:schemeClr val="bg1"/>
                </a:solidFill>
              </a:rPr>
              <a:t>General Fund Summary</a:t>
            </a:r>
          </a:p>
        </p:txBody>
      </p:sp>
    </p:spTree>
    <p:extLst>
      <p:ext uri="{BB962C8B-B14F-4D97-AF65-F5344CB8AC3E}">
        <p14:creationId xmlns:p14="http://schemas.microsoft.com/office/powerpoint/2010/main" val="14606455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normAutofit fontScale="90000"/>
          </a:bodyPr>
          <a:lstStyle/>
          <a:p>
            <a:r>
              <a:rPr lang="en-US" dirty="0">
                <a:solidFill>
                  <a:srgbClr val="FF0000"/>
                </a:solidFill>
                <a:effectLst>
                  <a:outerShdw blurRad="50800" dist="38100" dir="2700000" algn="tl" rotWithShape="0">
                    <a:prstClr val="black">
                      <a:alpha val="40000"/>
                    </a:prstClr>
                  </a:outerShdw>
                </a:effectLst>
              </a:rPr>
              <a:t>May 2023 Five-Year Forecast</a:t>
            </a:r>
            <a:br>
              <a:rPr lang="en-US" dirty="0">
                <a:solidFill>
                  <a:srgbClr val="FF0000"/>
                </a:solidFill>
                <a:effectLst>
                  <a:outerShdw blurRad="50800" dist="38100" dir="2700000" algn="tl" rotWithShape="0">
                    <a:prstClr val="black">
                      <a:alpha val="40000"/>
                    </a:prstClr>
                  </a:outerShdw>
                </a:effectLst>
              </a:rPr>
            </a:br>
            <a:r>
              <a:rPr lang="en-US" sz="1300" dirty="0">
                <a:solidFill>
                  <a:srgbClr val="FF0000"/>
                </a:solidFill>
                <a:effectLst>
                  <a:outerShdw blurRad="50800" dist="38100" dir="2700000" algn="tl" rotWithShape="0">
                    <a:prstClr val="black">
                      <a:alpha val="40000"/>
                    </a:prstClr>
                  </a:outerShdw>
                </a:effectLst>
              </a:rPr>
              <a:t>(in millions of dollars)</a:t>
            </a:r>
          </a:p>
        </p:txBody>
      </p:sp>
      <p:graphicFrame>
        <p:nvGraphicFramePr>
          <p:cNvPr id="3" name="Table 2">
            <a:extLst>
              <a:ext uri="{FF2B5EF4-FFF2-40B4-BE49-F238E27FC236}">
                <a16:creationId xmlns:a16="http://schemas.microsoft.com/office/drawing/2014/main" id="{F1EB642F-494C-4B7B-9CB4-EDE786850C4C}"/>
              </a:ext>
            </a:extLst>
          </p:cNvPr>
          <p:cNvGraphicFramePr>
            <a:graphicFrameLocks noGrp="1"/>
          </p:cNvGraphicFramePr>
          <p:nvPr>
            <p:extLst>
              <p:ext uri="{D42A27DB-BD31-4B8C-83A1-F6EECF244321}">
                <p14:modId xmlns:p14="http://schemas.microsoft.com/office/powerpoint/2010/main" val="1013502520"/>
              </p:ext>
            </p:extLst>
          </p:nvPr>
        </p:nvGraphicFramePr>
        <p:xfrm>
          <a:off x="1773379" y="1403927"/>
          <a:ext cx="8645242" cy="3722258"/>
        </p:xfrm>
        <a:graphic>
          <a:graphicData uri="http://schemas.openxmlformats.org/drawingml/2006/table">
            <a:tbl>
              <a:tblPr/>
              <a:tblGrid>
                <a:gridCol w="2032146">
                  <a:extLst>
                    <a:ext uri="{9D8B030D-6E8A-4147-A177-3AD203B41FA5}">
                      <a16:colId xmlns:a16="http://schemas.microsoft.com/office/drawing/2014/main" val="3448592422"/>
                    </a:ext>
                  </a:extLst>
                </a:gridCol>
                <a:gridCol w="826637">
                  <a:extLst>
                    <a:ext uri="{9D8B030D-6E8A-4147-A177-3AD203B41FA5}">
                      <a16:colId xmlns:a16="http://schemas.microsoft.com/office/drawing/2014/main" val="1611496430"/>
                    </a:ext>
                  </a:extLst>
                </a:gridCol>
                <a:gridCol w="826637">
                  <a:extLst>
                    <a:ext uri="{9D8B030D-6E8A-4147-A177-3AD203B41FA5}">
                      <a16:colId xmlns:a16="http://schemas.microsoft.com/office/drawing/2014/main" val="2598075490"/>
                    </a:ext>
                  </a:extLst>
                </a:gridCol>
                <a:gridCol w="826637">
                  <a:extLst>
                    <a:ext uri="{9D8B030D-6E8A-4147-A177-3AD203B41FA5}">
                      <a16:colId xmlns:a16="http://schemas.microsoft.com/office/drawing/2014/main" val="74344352"/>
                    </a:ext>
                  </a:extLst>
                </a:gridCol>
                <a:gridCol w="826637">
                  <a:extLst>
                    <a:ext uri="{9D8B030D-6E8A-4147-A177-3AD203B41FA5}">
                      <a16:colId xmlns:a16="http://schemas.microsoft.com/office/drawing/2014/main" val="2039695632"/>
                    </a:ext>
                  </a:extLst>
                </a:gridCol>
                <a:gridCol w="826637">
                  <a:extLst>
                    <a:ext uri="{9D8B030D-6E8A-4147-A177-3AD203B41FA5}">
                      <a16:colId xmlns:a16="http://schemas.microsoft.com/office/drawing/2014/main" val="3803077472"/>
                    </a:ext>
                  </a:extLst>
                </a:gridCol>
                <a:gridCol w="826637">
                  <a:extLst>
                    <a:ext uri="{9D8B030D-6E8A-4147-A177-3AD203B41FA5}">
                      <a16:colId xmlns:a16="http://schemas.microsoft.com/office/drawing/2014/main" val="1334107923"/>
                    </a:ext>
                  </a:extLst>
                </a:gridCol>
                <a:gridCol w="826637">
                  <a:extLst>
                    <a:ext uri="{9D8B030D-6E8A-4147-A177-3AD203B41FA5}">
                      <a16:colId xmlns:a16="http://schemas.microsoft.com/office/drawing/2014/main" val="327934791"/>
                    </a:ext>
                  </a:extLst>
                </a:gridCol>
                <a:gridCol w="826637">
                  <a:extLst>
                    <a:ext uri="{9D8B030D-6E8A-4147-A177-3AD203B41FA5}">
                      <a16:colId xmlns:a16="http://schemas.microsoft.com/office/drawing/2014/main" val="423376401"/>
                    </a:ext>
                  </a:extLst>
                </a:gridCol>
              </a:tblGrid>
              <a:tr h="263523">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FY20</a:t>
                      </a:r>
                    </a:p>
                  </a:txBody>
                  <a:tcPr marL="7620" marR="7620" marT="762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FY21</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FY22</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FY23</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FY24</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FY25</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FY26</a:t>
                      </a:r>
                    </a:p>
                  </a:txBody>
                  <a:tcPr marL="7620" marR="7620" marT="7620" marB="0" anchor="b">
                    <a:lnL>
                      <a:noFill/>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FY27</a:t>
                      </a:r>
                    </a:p>
                  </a:txBody>
                  <a:tcPr marL="7620" marR="7620" marT="762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913481"/>
                  </a:ext>
                </a:extLst>
              </a:tr>
              <a:tr h="494105">
                <a:tc>
                  <a:txBody>
                    <a:bodyPr/>
                    <a:lstStyle/>
                    <a:p>
                      <a:pPr algn="l" fontAlgn="b"/>
                      <a:r>
                        <a:rPr lang="en-US" sz="1100" b="0" i="0" u="none" strike="noStrike">
                          <a:solidFill>
                            <a:srgbClr val="000000"/>
                          </a:solidFill>
                          <a:effectLst/>
                          <a:latin typeface="Calibri" panose="020F0502020204030204" pitchFamily="34" charset="0"/>
                        </a:rPr>
                        <a:t>Beginning Cash</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2.3 </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1.6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1.4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2.4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3.8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4.9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5.6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6.2 </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52939652"/>
                  </a:ext>
                </a:extLst>
              </a:tr>
              <a:tr h="494105">
                <a:tc>
                  <a:txBody>
                    <a:bodyPr/>
                    <a:lstStyle/>
                    <a:p>
                      <a:pPr algn="l" fontAlgn="b"/>
                      <a:r>
                        <a:rPr lang="en-US" sz="1100" b="0" i="0" u="none" strike="noStrike">
                          <a:solidFill>
                            <a:srgbClr val="000000"/>
                          </a:solidFill>
                          <a:effectLst/>
                          <a:latin typeface="Calibri" panose="020F0502020204030204" pitchFamily="34" charset="0"/>
                        </a:rPr>
                        <a:t>Total Revenues</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8.5 </a:t>
                      </a:r>
                    </a:p>
                  </a:txBody>
                  <a:tcPr marL="7620" marR="7620" marT="762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n-US" sz="1100" b="0" i="0" u="none" strike="noStrike" dirty="0">
                          <a:solidFill>
                            <a:srgbClr val="000000"/>
                          </a:solidFill>
                          <a:effectLst/>
                          <a:latin typeface="Calibri" panose="020F0502020204030204" pitchFamily="34" charset="0"/>
                        </a:rPr>
                        <a:t> $              8.9 </a:t>
                      </a:r>
                    </a:p>
                  </a:txBody>
                  <a:tcPr marL="7620" marR="7620" marT="7620"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8.6 </a:t>
                      </a:r>
                    </a:p>
                  </a:txBody>
                  <a:tcPr marL="7620" marR="7620" marT="7620"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9.7 </a:t>
                      </a:r>
                    </a:p>
                  </a:txBody>
                  <a:tcPr marL="7620" marR="7620" marT="7620" marB="0" anchor="b">
                    <a:lnL>
                      <a:noFill/>
                    </a:lnL>
                    <a:lnR>
                      <a:noFill/>
                    </a:lnR>
                    <a:lnT>
                      <a:noFill/>
                    </a:lnT>
                    <a:lnB>
                      <a:noFill/>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9.7 </a:t>
                      </a:r>
                    </a:p>
                  </a:txBody>
                  <a:tcPr marL="7620" marR="7620" marT="7620"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9.7 </a:t>
                      </a:r>
                    </a:p>
                  </a:txBody>
                  <a:tcPr marL="7620" marR="7620" marT="7620"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9.7 </a:t>
                      </a:r>
                    </a:p>
                  </a:txBody>
                  <a:tcPr marL="7620" marR="7620" marT="7620" marB="0" anchor="b">
                    <a:lnL>
                      <a:noFill/>
                    </a:lnL>
                    <a:lnR>
                      <a:noFill/>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9.6 </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638832274"/>
                  </a:ext>
                </a:extLst>
              </a:tr>
              <a:tr h="494105">
                <a:tc>
                  <a:txBody>
                    <a:bodyPr/>
                    <a:lstStyle/>
                    <a:p>
                      <a:pPr algn="l" fontAlgn="b"/>
                      <a:r>
                        <a:rPr lang="en-US" sz="1100" b="0" i="0" u="none" strike="noStrike">
                          <a:solidFill>
                            <a:srgbClr val="000000"/>
                          </a:solidFill>
                          <a:effectLst/>
                          <a:latin typeface="Calibri" panose="020F0502020204030204" pitchFamily="34" charset="0"/>
                        </a:rPr>
                        <a:t>Total Expenses</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9.2 </a:t>
                      </a:r>
                    </a:p>
                  </a:txBody>
                  <a:tcPr marL="7620" marR="7620" marT="762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9.2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7.6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solidFill>
                            <a:srgbClr val="000000"/>
                          </a:solidFill>
                          <a:effectLst/>
                          <a:latin typeface="Calibri" panose="020F0502020204030204" pitchFamily="34" charset="0"/>
                        </a:rPr>
                        <a:t> $              8.3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8.7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9.0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9.0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9.5 </a:t>
                      </a:r>
                    </a:p>
                  </a:txBody>
                  <a:tcPr marL="7620" marR="7620" marT="762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4916430"/>
                  </a:ext>
                </a:extLst>
              </a:tr>
              <a:tr h="494105">
                <a:tc>
                  <a:txBody>
                    <a:bodyPr/>
                    <a:lstStyle/>
                    <a:p>
                      <a:pPr algn="l" fontAlgn="b"/>
                      <a:r>
                        <a:rPr lang="en-US" sz="1100" b="0" i="0" u="none" strike="noStrike">
                          <a:solidFill>
                            <a:srgbClr val="000000"/>
                          </a:solidFill>
                          <a:effectLst/>
                          <a:latin typeface="Calibri" panose="020F0502020204030204" pitchFamily="34" charset="0"/>
                        </a:rPr>
                        <a:t>Revenue over Expenses</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(0.7)</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(0.3)</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1.0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1.4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1.0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0.7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0.8 </a:t>
                      </a:r>
                    </a:p>
                  </a:txBody>
                  <a:tcPr marL="7620" marR="7620" marT="762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0.1 </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3604724"/>
                  </a:ext>
                </a:extLst>
              </a:tr>
              <a:tr h="494105">
                <a:tc>
                  <a:txBody>
                    <a:bodyPr/>
                    <a:lstStyle/>
                    <a:p>
                      <a:pPr algn="l" fontAlgn="b"/>
                      <a:r>
                        <a:rPr lang="en-US" sz="1100" b="0" i="0" u="none" strike="noStrike">
                          <a:solidFill>
                            <a:srgbClr val="000000"/>
                          </a:solidFill>
                          <a:effectLst/>
                          <a:latin typeface="Calibri" panose="020F0502020204030204" pitchFamily="34" charset="0"/>
                        </a:rPr>
                        <a:t>Ending Cash</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1.6 </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1.4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2.4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3.8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4.9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5.6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6.2 </a:t>
                      </a:r>
                    </a:p>
                  </a:txBody>
                  <a:tcPr marL="7620" marR="7620" marT="762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solidFill>
                            <a:srgbClr val="000000"/>
                          </a:solidFill>
                          <a:effectLst/>
                          <a:latin typeface="Calibri" panose="020F0502020204030204" pitchFamily="34" charset="0"/>
                        </a:rPr>
                        <a:t> $              6.3 </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869783118"/>
                  </a:ext>
                </a:extLst>
              </a:tr>
              <a:tr h="494105">
                <a:tc>
                  <a:txBody>
                    <a:bodyPr/>
                    <a:lstStyle/>
                    <a:p>
                      <a:pPr algn="l" fontAlgn="b"/>
                      <a:r>
                        <a:rPr lang="en-US" sz="1100" b="0" i="0" u="none" strike="noStrike">
                          <a:solidFill>
                            <a:srgbClr val="000000"/>
                          </a:solidFill>
                          <a:effectLst/>
                          <a:latin typeface="Calibri" panose="020F0502020204030204" pitchFamily="34" charset="0"/>
                        </a:rPr>
                        <a:t>Budget Reserve</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0.200 </a:t>
                      </a:r>
                    </a:p>
                  </a:txBody>
                  <a:tcPr marL="7620" marR="7620" marT="762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0.100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0.100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0.025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0.025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0.025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0.025 </a:t>
                      </a: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solidFill>
                            <a:srgbClr val="000000"/>
                          </a:solidFill>
                          <a:effectLst/>
                          <a:latin typeface="Calibri" panose="020F0502020204030204" pitchFamily="34" charset="0"/>
                        </a:rPr>
                        <a:t> $          0.025 </a:t>
                      </a:r>
                    </a:p>
                  </a:txBody>
                  <a:tcPr marL="7620" marR="7620" marT="762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0338479"/>
                  </a:ext>
                </a:extLst>
              </a:tr>
              <a:tr h="494105">
                <a:tc>
                  <a:txBody>
                    <a:bodyPr/>
                    <a:lstStyle/>
                    <a:p>
                      <a:pPr algn="l" fontAlgn="b"/>
                      <a:r>
                        <a:rPr lang="en-US" sz="1100" b="0" i="0" u="none" strike="noStrike">
                          <a:solidFill>
                            <a:srgbClr val="000000"/>
                          </a:solidFill>
                          <a:effectLst/>
                          <a:latin typeface="Calibri" panose="020F0502020204030204" pitchFamily="34" charset="0"/>
                        </a:rPr>
                        <a:t>Unencumbered Balance</a:t>
                      </a:r>
                    </a:p>
                  </a:txBody>
                  <a:tcPr marL="7620" marR="7620" marT="762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n-US" sz="1100" b="0" i="0" u="none" strike="noStrike">
                          <a:solidFill>
                            <a:srgbClr val="000000"/>
                          </a:solidFill>
                          <a:effectLst/>
                          <a:latin typeface="Calibri" panose="020F0502020204030204" pitchFamily="34" charset="0"/>
                        </a:rPr>
                        <a:t> $              1.4 </a:t>
                      </a:r>
                    </a:p>
                  </a:txBody>
                  <a:tcPr marL="7620" marR="7620" marT="762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1.3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2.3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3.8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4.9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5.6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a:solidFill>
                            <a:srgbClr val="000000"/>
                          </a:solidFill>
                          <a:effectLst/>
                          <a:latin typeface="Calibri" panose="020F0502020204030204" pitchFamily="34" charset="0"/>
                        </a:rPr>
                        <a:t> $              6.2 </a:t>
                      </a:r>
                    </a:p>
                  </a:txBody>
                  <a:tcPr marL="7620" marR="7620" marT="7620" marB="0" anchor="b">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en-US" sz="1100" b="0" i="0" u="none" strike="noStrike" dirty="0">
                          <a:solidFill>
                            <a:srgbClr val="000000"/>
                          </a:solidFill>
                          <a:effectLst/>
                          <a:latin typeface="Calibri" panose="020F0502020204030204" pitchFamily="34" charset="0"/>
                        </a:rPr>
                        <a:t> $              6.3 </a:t>
                      </a:r>
                    </a:p>
                  </a:txBody>
                  <a:tcPr marL="7620" marR="7620" marT="762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extLst>
                  <a:ext uri="{0D108BD9-81ED-4DB2-BD59-A6C34878D82A}">
                    <a16:rowId xmlns:a16="http://schemas.microsoft.com/office/drawing/2014/main" val="2070792943"/>
                  </a:ext>
                </a:extLst>
              </a:tr>
            </a:tbl>
          </a:graphicData>
        </a:graphic>
      </p:graphicFrame>
    </p:spTree>
    <p:extLst>
      <p:ext uri="{BB962C8B-B14F-4D97-AF65-F5344CB8AC3E}">
        <p14:creationId xmlns:p14="http://schemas.microsoft.com/office/powerpoint/2010/main" val="30935116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May 2023 Five-Year Forecast</a:t>
            </a:r>
          </a:p>
        </p:txBody>
      </p:sp>
      <p:graphicFrame>
        <p:nvGraphicFramePr>
          <p:cNvPr id="6" name="Chart 5">
            <a:extLst>
              <a:ext uri="{FF2B5EF4-FFF2-40B4-BE49-F238E27FC236}">
                <a16:creationId xmlns:a16="http://schemas.microsoft.com/office/drawing/2014/main" id="{00000000-0008-0000-0B00-00000E000000}"/>
              </a:ext>
            </a:extLst>
          </p:cNvPr>
          <p:cNvGraphicFramePr>
            <a:graphicFrameLocks/>
          </p:cNvGraphicFramePr>
          <p:nvPr>
            <p:extLst>
              <p:ext uri="{D42A27DB-BD31-4B8C-83A1-F6EECF244321}">
                <p14:modId xmlns:p14="http://schemas.microsoft.com/office/powerpoint/2010/main" val="100841513"/>
              </p:ext>
            </p:extLst>
          </p:nvPr>
        </p:nvGraphicFramePr>
        <p:xfrm>
          <a:off x="2013527" y="1512781"/>
          <a:ext cx="8211128" cy="462016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99216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311421"/>
            <a:ext cx="9144000" cy="655926"/>
          </a:xfrm>
          <a:solidFill>
            <a:schemeClr val="tx1"/>
          </a:solidFill>
        </p:spPr>
        <p:txBody>
          <a:bodyPr>
            <a:normAutofit lnSpcReduction="10000"/>
          </a:bodyPr>
          <a:lstStyle/>
          <a:p>
            <a:r>
              <a:rPr lang="en-US" sz="4400" dirty="0">
                <a:solidFill>
                  <a:schemeClr val="bg1"/>
                </a:solidFill>
              </a:rPr>
              <a:t>Discussion</a:t>
            </a:r>
          </a:p>
        </p:txBody>
      </p:sp>
      <p:pic>
        <p:nvPicPr>
          <p:cNvPr id="2" name="Picture 1">
            <a:extLst>
              <a:ext uri="{FF2B5EF4-FFF2-40B4-BE49-F238E27FC236}">
                <a16:creationId xmlns:a16="http://schemas.microsoft.com/office/drawing/2014/main" id="{3A264105-1C2C-457D-8406-6FBC05B1FCD7}"/>
              </a:ext>
            </a:extLst>
          </p:cNvPr>
          <p:cNvPicPr>
            <a:picLocks noChangeAspect="1"/>
          </p:cNvPicPr>
          <p:nvPr/>
        </p:nvPicPr>
        <p:blipFill>
          <a:blip r:embed="rId3"/>
          <a:stretch>
            <a:fillRect/>
          </a:stretch>
        </p:blipFill>
        <p:spPr>
          <a:xfrm>
            <a:off x="2073564" y="2318326"/>
            <a:ext cx="8044872" cy="4036291"/>
          </a:xfrm>
          <a:prstGeom prst="rect">
            <a:avLst/>
          </a:prstGeom>
        </p:spPr>
      </p:pic>
    </p:spTree>
    <p:extLst>
      <p:ext uri="{BB962C8B-B14F-4D97-AF65-F5344CB8AC3E}">
        <p14:creationId xmlns:p14="http://schemas.microsoft.com/office/powerpoint/2010/main" val="2734556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What is a Five Year Forecast?</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8"/>
            <a:ext cx="9144000" cy="4803053"/>
          </a:xfrm>
        </p:spPr>
        <p:txBody>
          <a:bodyPr>
            <a:normAutofit/>
          </a:bodyPr>
          <a:lstStyle/>
          <a:p>
            <a:pPr marL="342900" indent="-342900" algn="l">
              <a:buFont typeface="Arial" panose="020B0604020202020204" pitchFamily="34" charset="0"/>
              <a:buChar char="•"/>
            </a:pPr>
            <a:r>
              <a:rPr lang="en-US" dirty="0"/>
              <a:t>It is a three year look back and five year look ahead</a:t>
            </a:r>
          </a:p>
          <a:p>
            <a:pPr marL="342900" indent="-342900" algn="l">
              <a:buFont typeface="Arial" panose="020B0604020202020204" pitchFamily="34" charset="0"/>
              <a:buChar char="•"/>
            </a:pPr>
            <a:r>
              <a:rPr lang="en-US" dirty="0"/>
              <a:t>It has two parts: the numbers, and the assumptions</a:t>
            </a:r>
          </a:p>
          <a:p>
            <a:pPr marL="342900" indent="-342900" algn="l">
              <a:buFont typeface="Arial" panose="020B0604020202020204" pitchFamily="34" charset="0"/>
              <a:buChar char="•"/>
            </a:pPr>
            <a:r>
              <a:rPr lang="en-US" dirty="0"/>
              <a:t>It only covers the General Fund</a:t>
            </a:r>
          </a:p>
          <a:p>
            <a:pPr marL="342900" indent="-342900" algn="l">
              <a:buFont typeface="Arial" panose="020B0604020202020204" pitchFamily="34" charset="0"/>
              <a:buChar char="•"/>
            </a:pPr>
            <a:r>
              <a:rPr lang="en-US" dirty="0"/>
              <a:t>It is a snapshot in time of the big picture of what we currently know and what we think will happen, it is a living document</a:t>
            </a:r>
          </a:p>
          <a:p>
            <a:pPr marL="342900" indent="-342900" algn="l">
              <a:buFont typeface="Arial" panose="020B0604020202020204" pitchFamily="34" charset="0"/>
              <a:buChar char="•"/>
            </a:pPr>
            <a:r>
              <a:rPr lang="en-US" dirty="0"/>
              <a:t>It will change</a:t>
            </a:r>
          </a:p>
          <a:p>
            <a:pPr marL="342900" indent="-342900" algn="l">
              <a:buFont typeface="Arial" panose="020B0604020202020204" pitchFamily="34" charset="0"/>
              <a:buChar char="•"/>
            </a:pPr>
            <a:r>
              <a:rPr lang="en-US" dirty="0"/>
              <a:t>It is updated every six months and presented to the BOE for approval before being submitted to ODE</a:t>
            </a:r>
          </a:p>
          <a:p>
            <a:pPr marL="342900" indent="-342900" algn="l">
              <a:buFont typeface="Arial" panose="020B0604020202020204" pitchFamily="34" charset="0"/>
              <a:buChar char="•"/>
            </a:pPr>
            <a:r>
              <a:rPr lang="en-US" dirty="0"/>
              <a:t>It will focus on the present (FY23) with an eye on the future (FY23-27)</a:t>
            </a:r>
          </a:p>
        </p:txBody>
      </p:sp>
    </p:spTree>
    <p:extLst>
      <p:ext uri="{BB962C8B-B14F-4D97-AF65-F5344CB8AC3E}">
        <p14:creationId xmlns:p14="http://schemas.microsoft.com/office/powerpoint/2010/main" val="4141046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Five Year Forecast - Outline</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3713162"/>
          </a:xfrm>
        </p:spPr>
        <p:txBody>
          <a:bodyPr>
            <a:normAutofit/>
          </a:bodyPr>
          <a:lstStyle/>
          <a:p>
            <a:pPr marL="342900" indent="-342900" algn="l">
              <a:buFont typeface="Arial" panose="020B0604020202020204" pitchFamily="34" charset="0"/>
              <a:buChar char="•"/>
            </a:pPr>
            <a:r>
              <a:rPr lang="en-US" sz="4000" dirty="0"/>
              <a:t>Topics we are going to discuss:</a:t>
            </a:r>
          </a:p>
          <a:p>
            <a:pPr marL="800100" lvl="1" indent="-342900" algn="l">
              <a:buFont typeface="Arial" panose="020B0604020202020204" pitchFamily="34" charset="0"/>
              <a:buChar char="•"/>
            </a:pPr>
            <a:r>
              <a:rPr lang="en-US" sz="4000" dirty="0"/>
              <a:t>General Fund</a:t>
            </a:r>
          </a:p>
          <a:p>
            <a:pPr marL="1257300" lvl="2" indent="-342900" algn="l">
              <a:buFont typeface="Arial" panose="020B0604020202020204" pitchFamily="34" charset="0"/>
              <a:buChar char="•"/>
            </a:pPr>
            <a:r>
              <a:rPr lang="en-US" sz="4000" dirty="0"/>
              <a:t>Revenues/Assumptions</a:t>
            </a:r>
          </a:p>
          <a:p>
            <a:pPr marL="1257300" lvl="2" indent="-342900" algn="l">
              <a:buFont typeface="Arial" panose="020B0604020202020204" pitchFamily="34" charset="0"/>
              <a:buChar char="•"/>
            </a:pPr>
            <a:r>
              <a:rPr lang="en-US" sz="4000" dirty="0"/>
              <a:t>Expenditures/Assumptions</a:t>
            </a:r>
          </a:p>
          <a:p>
            <a:pPr marL="1257300" lvl="2" indent="-342900" algn="l">
              <a:buFont typeface="Arial" panose="020B0604020202020204" pitchFamily="34" charset="0"/>
              <a:buChar char="•"/>
            </a:pPr>
            <a:r>
              <a:rPr lang="en-US" sz="4000" dirty="0"/>
              <a:t>Five Year Forecast Summary</a:t>
            </a:r>
          </a:p>
        </p:txBody>
      </p:sp>
    </p:spTree>
    <p:extLst>
      <p:ext uri="{BB962C8B-B14F-4D97-AF65-F5344CB8AC3E}">
        <p14:creationId xmlns:p14="http://schemas.microsoft.com/office/powerpoint/2010/main" val="357292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Ridgedale Local Schools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3195639"/>
            <a:ext cx="9144000" cy="655926"/>
          </a:xfrm>
          <a:solidFill>
            <a:schemeClr val="tx1"/>
          </a:solidFill>
        </p:spPr>
        <p:txBody>
          <a:bodyPr>
            <a:normAutofit lnSpcReduction="10000"/>
          </a:bodyPr>
          <a:lstStyle/>
          <a:p>
            <a:r>
              <a:rPr lang="en-US" sz="4400" dirty="0">
                <a:solidFill>
                  <a:schemeClr val="bg1"/>
                </a:solidFill>
              </a:rPr>
              <a:t>General Fund Revenues &amp; Assumptions</a:t>
            </a:r>
          </a:p>
        </p:txBody>
      </p:sp>
    </p:spTree>
    <p:extLst>
      <p:ext uri="{BB962C8B-B14F-4D97-AF65-F5344CB8AC3E}">
        <p14:creationId xmlns:p14="http://schemas.microsoft.com/office/powerpoint/2010/main" val="6349233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General Fund Revenues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965055"/>
          </a:xfrm>
        </p:spPr>
        <p:txBody>
          <a:bodyPr/>
          <a:lstStyle/>
          <a:p>
            <a:r>
              <a:rPr lang="en-US" dirty="0"/>
              <a:t>FY23 – WHERE THE MONEY COMES FROM: $9,693,948</a:t>
            </a:r>
          </a:p>
        </p:txBody>
      </p:sp>
      <p:graphicFrame>
        <p:nvGraphicFramePr>
          <p:cNvPr id="6" name="Chart 5">
            <a:extLst>
              <a:ext uri="{FF2B5EF4-FFF2-40B4-BE49-F238E27FC236}">
                <a16:creationId xmlns:a16="http://schemas.microsoft.com/office/drawing/2014/main" id="{00000000-0008-0000-0B00-000005000000}"/>
              </a:ext>
            </a:extLst>
          </p:cNvPr>
          <p:cNvGraphicFramePr>
            <a:graphicFrameLocks/>
          </p:cNvGraphicFramePr>
          <p:nvPr>
            <p:extLst>
              <p:ext uri="{D42A27DB-BD31-4B8C-83A1-F6EECF244321}">
                <p14:modId xmlns:p14="http://schemas.microsoft.com/office/powerpoint/2010/main" val="403274525"/>
              </p:ext>
            </p:extLst>
          </p:nvPr>
        </p:nvGraphicFramePr>
        <p:xfrm>
          <a:off x="2182495" y="1777999"/>
          <a:ext cx="7827010" cy="49367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17815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Revenue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5163126"/>
          </a:xfrm>
        </p:spPr>
        <p:txBody>
          <a:bodyPr>
            <a:normAutofit/>
          </a:bodyPr>
          <a:lstStyle/>
          <a:p>
            <a:pPr algn="l"/>
            <a:r>
              <a:rPr lang="en-US" dirty="0"/>
              <a:t>Revenue:</a:t>
            </a:r>
          </a:p>
          <a:p>
            <a:pPr marL="342900" indent="-342900" algn="l">
              <a:buFont typeface="Arial" panose="020B0604020202020204" pitchFamily="34" charset="0"/>
              <a:buChar char="•"/>
            </a:pPr>
            <a:r>
              <a:rPr lang="en-US" dirty="0"/>
              <a:t>General Property (Real Estate) Taxes (Line 1.010) = $3,204,242</a:t>
            </a:r>
          </a:p>
          <a:p>
            <a:pPr marL="800100" lvl="1" indent="-342900" algn="l">
              <a:buFont typeface="Arial" panose="020B0604020202020204" pitchFamily="34" charset="0"/>
              <a:buChar char="•"/>
            </a:pPr>
            <a:r>
              <a:rPr lang="en-US" dirty="0"/>
              <a:t>A reappraisal update of the district property value occurred in 2022 for collection in calendar year 2023. Class I values increased overall by 19.77% or $23.98 million and Class II values climbed by 1.35% or $186,390. The next reappraisal will be in tax year 2025 for collection in 2026, we are projecting a much more modest increase of 3% for Class I and 1% for Class II</a:t>
            </a:r>
          </a:p>
          <a:p>
            <a:pPr marL="342900" indent="-342900" algn="l">
              <a:buFont typeface="Arial" panose="020B0604020202020204" pitchFamily="34" charset="0"/>
              <a:buChar char="•"/>
            </a:pPr>
            <a:r>
              <a:rPr lang="en-US" dirty="0"/>
              <a:t>Public Utility Personal Property (PUPP) (Line 1.020) = $1,191,806</a:t>
            </a:r>
          </a:p>
          <a:p>
            <a:pPr marL="800100" lvl="1" indent="-342900" algn="l">
              <a:buFont typeface="Arial" panose="020B0604020202020204" pitchFamily="34" charset="0"/>
              <a:buChar char="•"/>
            </a:pPr>
            <a:r>
              <a:rPr lang="en-US" dirty="0"/>
              <a:t>We expect PUPP to increase $500,000 per year from FY24-27</a:t>
            </a:r>
          </a:p>
          <a:p>
            <a:pPr marL="342900" indent="-342900" algn="l">
              <a:buFont typeface="Arial" panose="020B0604020202020204" pitchFamily="34" charset="0"/>
              <a:buChar char="•"/>
            </a:pPr>
            <a:r>
              <a:rPr lang="en-US" dirty="0"/>
              <a:t>Income Tax (Line 1.030) = $1,029,401</a:t>
            </a:r>
          </a:p>
          <a:p>
            <a:pPr marL="800100" lvl="1" indent="-342900" algn="l">
              <a:buFont typeface="Arial" panose="020B0604020202020204" pitchFamily="34" charset="0"/>
              <a:buChar char="•"/>
            </a:pPr>
            <a:r>
              <a:rPr lang="en-US" dirty="0"/>
              <a:t>In FY23 we reached full collection of the income tax for the first time. Our income tax for the year was up 13.26% from FY22. Due to inflationary concerns we are expecting a much more modest increase in returns of 2% inf FY24 and 1% in FY25-27</a:t>
            </a:r>
          </a:p>
        </p:txBody>
      </p:sp>
    </p:spTree>
    <p:extLst>
      <p:ext uri="{BB962C8B-B14F-4D97-AF65-F5344CB8AC3E}">
        <p14:creationId xmlns:p14="http://schemas.microsoft.com/office/powerpoint/2010/main" val="3385012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Revenue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5163126"/>
          </a:xfrm>
        </p:spPr>
        <p:txBody>
          <a:bodyPr>
            <a:normAutofit fontScale="92500" lnSpcReduction="10000"/>
          </a:bodyPr>
          <a:lstStyle/>
          <a:p>
            <a:pPr algn="l"/>
            <a:r>
              <a:rPr lang="en-US" dirty="0"/>
              <a:t>Revenue cont.:</a:t>
            </a:r>
          </a:p>
          <a:p>
            <a:pPr marL="342900" indent="-342900" algn="l">
              <a:buFont typeface="Arial" panose="020B0604020202020204" pitchFamily="34" charset="0"/>
              <a:buChar char="•"/>
            </a:pPr>
            <a:r>
              <a:rPr lang="en-US" dirty="0"/>
              <a:t>Grants-in-Aid (Lines 1.035 &amp; 1.040) = $3,427,909</a:t>
            </a:r>
          </a:p>
          <a:p>
            <a:pPr marL="800100" lvl="1" indent="-342900" algn="l">
              <a:buFont typeface="Arial" panose="020B0604020202020204" pitchFamily="34" charset="0"/>
              <a:buChar char="•"/>
            </a:pPr>
            <a:r>
              <a:rPr lang="en-US" dirty="0"/>
              <a:t>HB110 Fair School Funding Plan made many changes to state funding payments and expenses. </a:t>
            </a:r>
          </a:p>
          <a:p>
            <a:pPr marL="1257300" lvl="2" indent="-342900" algn="l">
              <a:buFont typeface="Arial" panose="020B0604020202020204" pitchFamily="34" charset="0"/>
              <a:buChar char="•"/>
            </a:pPr>
            <a:r>
              <a:rPr lang="en-US" dirty="0"/>
              <a:t>Affects lines 1.035, 1.040, 1.060, and 3.030 </a:t>
            </a:r>
          </a:p>
          <a:p>
            <a:pPr marL="800100" lvl="1" indent="-342900" algn="l">
              <a:buFont typeface="Arial" panose="020B0604020202020204" pitchFamily="34" charset="0"/>
              <a:buChar char="•"/>
            </a:pPr>
            <a:r>
              <a:rPr lang="en-US" dirty="0"/>
              <a:t>We are currently being funded by the formula meaning the amount of aid we are receiving is based on .</a:t>
            </a:r>
          </a:p>
          <a:p>
            <a:pPr marL="1257300" lvl="2" indent="-342900" algn="l">
              <a:buFont typeface="Arial" panose="020B0604020202020204" pitchFamily="34" charset="0"/>
              <a:buChar char="•"/>
            </a:pPr>
            <a:r>
              <a:rPr lang="en-US" dirty="0"/>
              <a:t>Base Cost – A calculation of FY2018 values the state has used to determine costs for Teachers, Student Support, District Leadership, Building Leadership &amp; Operations, and Athletics/Co-Curriculars. </a:t>
            </a:r>
          </a:p>
          <a:p>
            <a:pPr marL="1257300" lvl="2" indent="-342900" algn="l">
              <a:buFont typeface="Arial" panose="020B0604020202020204" pitchFamily="34" charset="0"/>
              <a:buChar char="•"/>
            </a:pPr>
            <a:r>
              <a:rPr lang="en-US" dirty="0"/>
              <a:t>State Share Percentage – Determines the percentage of the base cost the State will pay for and the amount the local tax base can handle. This is determined based on 60% average assessed values 3 most recent years, 20% average federal adjusted gross income 3 most recent years, 20% most recent years federal median income multiplied by number of returns divided by students enrolled</a:t>
            </a:r>
          </a:p>
          <a:p>
            <a:pPr marL="800100" lvl="1" indent="-342900" algn="l">
              <a:buFont typeface="Arial" panose="020B0604020202020204" pitchFamily="34" charset="0"/>
              <a:buChar char="•"/>
            </a:pPr>
            <a:r>
              <a:rPr lang="en-US" dirty="0"/>
              <a:t>Our funding status for FY24-27 will depend on two (2) new state budgets which are unknown. There is no guarantee that the current Fair School Funding Plan in HB110 will be funded or continued beyond FY23. </a:t>
            </a:r>
          </a:p>
          <a:p>
            <a:pPr marL="800100" lvl="1" indent="-342900" algn="l">
              <a:buFont typeface="Arial" panose="020B0604020202020204" pitchFamily="34" charset="0"/>
              <a:buChar char="•"/>
            </a:pPr>
            <a:r>
              <a:rPr lang="en-US" dirty="0"/>
              <a:t>For this reason, funding is relatively constant FY23 through FY27.</a:t>
            </a:r>
          </a:p>
        </p:txBody>
      </p:sp>
    </p:spTree>
    <p:extLst>
      <p:ext uri="{BB962C8B-B14F-4D97-AF65-F5344CB8AC3E}">
        <p14:creationId xmlns:p14="http://schemas.microsoft.com/office/powerpoint/2010/main" val="2292000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lstStyle/>
          <a:p>
            <a:r>
              <a:rPr lang="en-US" dirty="0">
                <a:solidFill>
                  <a:srgbClr val="FF0000"/>
                </a:solidFill>
                <a:effectLst>
                  <a:outerShdw blurRad="50800" dist="38100" dir="2700000" algn="tl" rotWithShape="0">
                    <a:prstClr val="black">
                      <a:alpha val="40000"/>
                    </a:prstClr>
                  </a:outerShdw>
                </a:effectLst>
              </a:rPr>
              <a:t>Revenue Assumptions</a:t>
            </a:r>
          </a:p>
        </p:txBody>
      </p:sp>
      <p:sp>
        <p:nvSpPr>
          <p:cNvPr id="9" name="Subtitle 8">
            <a:extLst>
              <a:ext uri="{FF2B5EF4-FFF2-40B4-BE49-F238E27FC236}">
                <a16:creationId xmlns:a16="http://schemas.microsoft.com/office/drawing/2014/main" id="{590A5734-A5D8-44C9-BBD6-160903389E1B}"/>
              </a:ext>
            </a:extLst>
          </p:cNvPr>
          <p:cNvSpPr>
            <a:spLocks noGrp="1"/>
          </p:cNvSpPr>
          <p:nvPr>
            <p:ph type="subTitle" idx="1"/>
          </p:nvPr>
        </p:nvSpPr>
        <p:spPr>
          <a:xfrm>
            <a:off x="1524000" y="1440729"/>
            <a:ext cx="9144000" cy="5163126"/>
          </a:xfrm>
        </p:spPr>
        <p:txBody>
          <a:bodyPr>
            <a:normAutofit/>
          </a:bodyPr>
          <a:lstStyle/>
          <a:p>
            <a:pPr algn="l"/>
            <a:r>
              <a:rPr lang="en-US" dirty="0"/>
              <a:t>Revenue cont.:</a:t>
            </a:r>
          </a:p>
          <a:p>
            <a:pPr marL="342900" indent="-342900" algn="l">
              <a:buFont typeface="Arial" panose="020B0604020202020204" pitchFamily="34" charset="0"/>
              <a:buChar char="•"/>
            </a:pPr>
            <a:r>
              <a:rPr lang="en-US" sz="2200" dirty="0"/>
              <a:t>Property Tax Allocation (Homestead/Rollback) (Line 1.050) = $431,578</a:t>
            </a:r>
          </a:p>
          <a:p>
            <a:pPr marL="342900" indent="-342900" algn="l">
              <a:buFont typeface="Arial" panose="020B0604020202020204" pitchFamily="34" charset="0"/>
              <a:buChar char="•"/>
            </a:pPr>
            <a:r>
              <a:rPr lang="en-US" sz="2200" dirty="0"/>
              <a:t>All Other Operating Revenue (Line 1.060) = $409,012</a:t>
            </a:r>
          </a:p>
          <a:p>
            <a:pPr marL="800100" lvl="1" indent="-342900" algn="l">
              <a:buFont typeface="Arial" panose="020B0604020202020204" pitchFamily="34" charset="0"/>
              <a:buChar char="•"/>
            </a:pPr>
            <a:r>
              <a:rPr lang="en-US" sz="1800" dirty="0"/>
              <a:t>Higher in FY23 due to insurance proceeds received, not expected in the future. Will drop to $337,653 in FY24 and remain relatively flat over the remainder of the forecast.</a:t>
            </a:r>
          </a:p>
        </p:txBody>
      </p:sp>
    </p:spTree>
    <p:extLst>
      <p:ext uri="{BB962C8B-B14F-4D97-AF65-F5344CB8AC3E}">
        <p14:creationId xmlns:p14="http://schemas.microsoft.com/office/powerpoint/2010/main" val="38070238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6000"/>
            <a:lum/>
          </a:blip>
          <a:srcRect/>
          <a:stretch>
            <a:fillRect/>
          </a:stretch>
        </a:blipFill>
        <a:effectLst/>
      </p:bgPr>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B1212A4-E9EC-4213-AA5F-95FD4F022040}"/>
              </a:ext>
            </a:extLst>
          </p:cNvPr>
          <p:cNvSpPr>
            <a:spLocks noGrp="1"/>
          </p:cNvSpPr>
          <p:nvPr>
            <p:ph type="ctrTitle"/>
          </p:nvPr>
        </p:nvSpPr>
        <p:spPr>
          <a:xfrm>
            <a:off x="1524000" y="254145"/>
            <a:ext cx="9144000" cy="965055"/>
          </a:xfrm>
          <a:effectLst>
            <a:glow rad="127000">
              <a:schemeClr val="tx1"/>
            </a:glow>
            <a:outerShdw blurRad="50800" dist="50800" dir="5400000" sx="1000" sy="1000" algn="ctr" rotWithShape="0">
              <a:srgbClr val="000000">
                <a:alpha val="43137"/>
              </a:srgbClr>
            </a:outerShdw>
          </a:effectLst>
        </p:spPr>
        <p:txBody>
          <a:bodyPr>
            <a:normAutofit fontScale="90000"/>
          </a:bodyPr>
          <a:lstStyle/>
          <a:p>
            <a:r>
              <a:rPr lang="en-US" dirty="0">
                <a:solidFill>
                  <a:srgbClr val="FF0000"/>
                </a:solidFill>
                <a:effectLst>
                  <a:outerShdw blurRad="50800" dist="38100" dir="2700000" algn="tl" rotWithShape="0">
                    <a:prstClr val="black">
                      <a:alpha val="40000"/>
                    </a:prstClr>
                  </a:outerShdw>
                </a:effectLst>
              </a:rPr>
              <a:t>General Fund Revenue Outlook</a:t>
            </a:r>
          </a:p>
        </p:txBody>
      </p:sp>
      <p:graphicFrame>
        <p:nvGraphicFramePr>
          <p:cNvPr id="7" name="Chart 6">
            <a:extLst>
              <a:ext uri="{FF2B5EF4-FFF2-40B4-BE49-F238E27FC236}">
                <a16:creationId xmlns:a16="http://schemas.microsoft.com/office/drawing/2014/main" id="{D7980613-7AB3-40EE-86B5-DBE161845828}"/>
              </a:ext>
            </a:extLst>
          </p:cNvPr>
          <p:cNvGraphicFramePr/>
          <p:nvPr>
            <p:extLst>
              <p:ext uri="{D42A27DB-BD31-4B8C-83A1-F6EECF244321}">
                <p14:modId xmlns:p14="http://schemas.microsoft.com/office/powerpoint/2010/main" val="407216136"/>
              </p:ext>
            </p:extLst>
          </p:nvPr>
        </p:nvGraphicFramePr>
        <p:xfrm>
          <a:off x="2032000" y="1185188"/>
          <a:ext cx="8128000" cy="54186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354244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555</TotalTime>
  <Words>1164</Words>
  <Application>Microsoft Office PowerPoint</Application>
  <PresentationFormat>Widescreen</PresentationFormat>
  <Paragraphs>178</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Calibri Light</vt:lpstr>
      <vt:lpstr>Verdana</vt:lpstr>
      <vt:lpstr>Office Theme</vt:lpstr>
      <vt:lpstr>Ridgedale Local Schools</vt:lpstr>
      <vt:lpstr>What is a Five Year Forecast?</vt:lpstr>
      <vt:lpstr>Five Year Forecast - Outline</vt:lpstr>
      <vt:lpstr>Ridgedale Local Schools</vt:lpstr>
      <vt:lpstr>General Fund Revenues</vt:lpstr>
      <vt:lpstr>Revenue Assumptions</vt:lpstr>
      <vt:lpstr>Revenue Assumptions</vt:lpstr>
      <vt:lpstr>Revenue Assumptions</vt:lpstr>
      <vt:lpstr>General Fund Revenue Outlook</vt:lpstr>
      <vt:lpstr>Ridgedale Local Schools</vt:lpstr>
      <vt:lpstr>General Fund Expenditures</vt:lpstr>
      <vt:lpstr>Expenditure Assumptions</vt:lpstr>
      <vt:lpstr>Expenditure Assumptions</vt:lpstr>
      <vt:lpstr>Ridgedale Local Schools</vt:lpstr>
      <vt:lpstr>May 2023 Five-Year Forecast (in millions of dollars)</vt:lpstr>
      <vt:lpstr>May 2023 Five-Year Forecast</vt:lpstr>
      <vt:lpstr>Ridgedale Local Schools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Cordes</dc:creator>
  <cp:lastModifiedBy>Matthew Cordes</cp:lastModifiedBy>
  <cp:revision>28</cp:revision>
  <dcterms:created xsi:type="dcterms:W3CDTF">2023-05-05T12:57:00Z</dcterms:created>
  <dcterms:modified xsi:type="dcterms:W3CDTF">2023-05-10T19:45:46Z</dcterms:modified>
</cp:coreProperties>
</file>